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4"/>
  </p:notesMasterIdLst>
  <p:handoutMasterIdLst>
    <p:handoutMasterId r:id="rId55"/>
  </p:handoutMasterIdLst>
  <p:sldIdLst>
    <p:sldId id="256" r:id="rId5"/>
    <p:sldId id="263"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0000"/>
    <a:srgbClr val="00B8E7"/>
    <a:srgbClr val="006298"/>
    <a:srgbClr val="FF6300"/>
    <a:srgbClr val="E9255F"/>
    <a:srgbClr val="0098D4"/>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86370" autoAdjust="0"/>
  </p:normalViewPr>
  <p:slideViewPr>
    <p:cSldViewPr snapToGrid="0" snapToObjects="1">
      <p:cViewPr varScale="1">
        <p:scale>
          <a:sx n="63" d="100"/>
          <a:sy n="63" d="100"/>
        </p:scale>
        <p:origin x="216"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1/20/2021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a:t>Click to edit Master title style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a:t>Click to edit Master title style</a:t>
            </a:r>
            <a:endParaRPr lang="en-US" dirty="0"/>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Font typeface="Arial" panose="020B0604020202020204" pitchFamily="34" charset="0"/>
              <a:buNone/>
              <a:defRPr sz="2400" b="0" i="0" baseline="0">
                <a:solidFill>
                  <a:srgbClr val="000000"/>
                </a:solidFill>
                <a:latin typeface="Arial" charset="0"/>
                <a:ea typeface="Arial" charset="0"/>
                <a:cs typeface="Arial" charset="0"/>
              </a:defRPr>
            </a:lvl1pPr>
            <a:lvl2pPr>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0228" y="1737343"/>
            <a:ext cx="10711543" cy="1462674"/>
          </a:xfrm>
        </p:spPr>
        <p:txBody>
          <a:bodyPr>
            <a:noAutofit/>
          </a:bodyPr>
          <a:lstStyle>
            <a:lvl1pPr marL="342900" indent="-342900" algn="l">
              <a:buFont typeface="Arial" panose="020B0604020202020204" pitchFamily="34" charset="0"/>
              <a:buChar char="•"/>
              <a:defRPr sz="2400" b="0" i="0" baseline="0">
                <a:solidFill>
                  <a:srgbClr val="000000"/>
                </a:solidFill>
                <a:latin typeface="Arial" charset="0"/>
                <a:ea typeface="Arial" charset="0"/>
                <a:cs typeface="Arial" charset="0"/>
              </a:defRPr>
            </a:lvl1pPr>
            <a:lvl2pPr marL="457200" indent="0">
              <a:buClr>
                <a:srgbClr val="000000"/>
              </a:buClr>
              <a:buFont typeface="Arial" panose="020B0604020202020204" pitchFamily="34" charset="0"/>
              <a:buNone/>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0" indent="0">
              <a:buClr>
                <a:srgbClr val="004A78"/>
              </a:buClr>
              <a:buFont typeface="Arial" charset="0"/>
              <a:buNone/>
              <a:defRPr sz="1800">
                <a:solidFill>
                  <a:srgbClr val="000000"/>
                </a:solidFill>
              </a:defRPr>
            </a:lvl1pPr>
            <a:lvl2pPr marL="457200" indent="0">
              <a:buClr>
                <a:srgbClr val="004A78"/>
              </a:buClr>
              <a:buFont typeface="Arial" charset="0"/>
              <a:buNone/>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vel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marL="0" indent="0">
              <a:buClr>
                <a:srgbClr val="004A78"/>
              </a:buClr>
              <a:buFont typeface="Arial" panose="020B0604020202020204" pitchFamily="34" charset="0"/>
              <a:buNone/>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Font typeface="Arial" panose="020B0604020202020204" pitchFamily="34" charset="0"/>
              <a:buNone/>
              <a:defRPr sz="2400" b="0" i="0" baseline="0">
                <a:solidFill>
                  <a:srgbClr val="000000"/>
                </a:solidFill>
                <a:latin typeface="Arial" charset="0"/>
                <a:ea typeface="Arial" charset="0"/>
                <a:cs typeface="Arial" charset="0"/>
              </a:defRPr>
            </a:lvl1pPr>
            <a:lvl2pPr marL="457200" indent="0">
              <a:buFont typeface="Arial" panose="020B0604020202020204" pitchFamily="34" charset="0"/>
              <a:buNone/>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043080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294905"/>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3576855" y="3040083"/>
            <a:ext cx="5038290" cy="2838737"/>
          </a:xfrm>
        </p:spPr>
        <p:txBody>
          <a:bodyPr/>
          <a:lstStyle/>
          <a:p>
            <a:r>
              <a:rPr lang="en-US"/>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987688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698480" cy="457200"/>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743576" y="2306944"/>
            <a:ext cx="5038290" cy="750581"/>
          </a:xfrm>
        </p:spPr>
        <p:txBody>
          <a:bodyPr/>
          <a:lstStyle/>
          <a:p>
            <a:r>
              <a:rPr lang="en-US" dirty="0"/>
              <a:t>Click icon to add picture</a:t>
            </a:r>
          </a:p>
        </p:txBody>
      </p:sp>
      <p:sp>
        <p:nvSpPr>
          <p:cNvPr id="7" name="Picture Placeholder 5">
            <a:extLst>
              <a:ext uri="{FF2B5EF4-FFF2-40B4-BE49-F238E27FC236}">
                <a16:creationId xmlns:a16="http://schemas.microsoft.com/office/drawing/2014/main" id="{2B2E663F-10D1-4584-B0B6-4901E2F69009}"/>
              </a:ext>
            </a:extLst>
          </p:cNvPr>
          <p:cNvSpPr>
            <a:spLocks noGrp="1"/>
          </p:cNvSpPr>
          <p:nvPr>
            <p:ph type="pic" sz="quarter" idx="19"/>
          </p:nvPr>
        </p:nvSpPr>
        <p:spPr>
          <a:xfrm>
            <a:off x="743576" y="3268969"/>
            <a:ext cx="5038290" cy="750581"/>
          </a:xfrm>
        </p:spPr>
        <p:txBody>
          <a:bodyPr/>
          <a:lstStyle/>
          <a:p>
            <a:r>
              <a:rPr lang="en-US" dirty="0"/>
              <a:t>Click icon to add picture</a:t>
            </a:r>
          </a:p>
        </p:txBody>
      </p:sp>
      <p:sp>
        <p:nvSpPr>
          <p:cNvPr id="8" name="Picture Placeholder 5">
            <a:extLst>
              <a:ext uri="{FF2B5EF4-FFF2-40B4-BE49-F238E27FC236}">
                <a16:creationId xmlns:a16="http://schemas.microsoft.com/office/drawing/2014/main" id="{093D50F4-2DF3-4F69-90AD-235C17BD9240}"/>
              </a:ext>
            </a:extLst>
          </p:cNvPr>
          <p:cNvSpPr>
            <a:spLocks noGrp="1"/>
          </p:cNvSpPr>
          <p:nvPr>
            <p:ph type="pic" sz="quarter" idx="20"/>
          </p:nvPr>
        </p:nvSpPr>
        <p:spPr>
          <a:xfrm>
            <a:off x="743576" y="4160197"/>
            <a:ext cx="5038290" cy="750581"/>
          </a:xfrm>
        </p:spPr>
        <p:txBody>
          <a:bodyPr/>
          <a:lstStyle/>
          <a:p>
            <a:r>
              <a:rPr lang="en-US" dirty="0"/>
              <a:t>Click icon to add picture</a:t>
            </a:r>
          </a:p>
        </p:txBody>
      </p:sp>
      <p:sp>
        <p:nvSpPr>
          <p:cNvPr id="9" name="Picture Placeholder 5">
            <a:extLst>
              <a:ext uri="{FF2B5EF4-FFF2-40B4-BE49-F238E27FC236}">
                <a16:creationId xmlns:a16="http://schemas.microsoft.com/office/drawing/2014/main" id="{796BBDE8-F47E-4F31-B5CD-107CEC9C9A40}"/>
              </a:ext>
            </a:extLst>
          </p:cNvPr>
          <p:cNvSpPr>
            <a:spLocks noGrp="1"/>
          </p:cNvSpPr>
          <p:nvPr>
            <p:ph type="pic" sz="quarter" idx="21"/>
          </p:nvPr>
        </p:nvSpPr>
        <p:spPr>
          <a:xfrm>
            <a:off x="743576" y="5203757"/>
            <a:ext cx="5038290" cy="750581"/>
          </a:xfrm>
        </p:spPr>
        <p:txBody>
          <a:bodyPr/>
          <a:lstStyle/>
          <a:p>
            <a:r>
              <a:rPr lang="en-US" dirty="0"/>
              <a:t>Click icon to add picture</a:t>
            </a:r>
          </a:p>
        </p:txBody>
      </p:sp>
      <p:sp>
        <p:nvSpPr>
          <p:cNvPr id="10" name="Picture Placeholder 5">
            <a:extLst>
              <a:ext uri="{FF2B5EF4-FFF2-40B4-BE49-F238E27FC236}">
                <a16:creationId xmlns:a16="http://schemas.microsoft.com/office/drawing/2014/main" id="{93A86C4C-7A01-4E75-AC98-C013947CBB29}"/>
              </a:ext>
            </a:extLst>
          </p:cNvPr>
          <p:cNvSpPr>
            <a:spLocks noGrp="1"/>
          </p:cNvSpPr>
          <p:nvPr>
            <p:ph type="pic" sz="quarter" idx="22"/>
          </p:nvPr>
        </p:nvSpPr>
        <p:spPr>
          <a:xfrm>
            <a:off x="6091428" y="2192995"/>
            <a:ext cx="5038290" cy="750581"/>
          </a:xfrm>
        </p:spPr>
        <p:txBody>
          <a:bodyPr/>
          <a:lstStyle/>
          <a:p>
            <a:r>
              <a:rPr lang="en-US" dirty="0"/>
              <a:t>Click icon to add picture</a:t>
            </a:r>
          </a:p>
        </p:txBody>
      </p:sp>
      <p:sp>
        <p:nvSpPr>
          <p:cNvPr id="11" name="Picture Placeholder 5">
            <a:extLst>
              <a:ext uri="{FF2B5EF4-FFF2-40B4-BE49-F238E27FC236}">
                <a16:creationId xmlns:a16="http://schemas.microsoft.com/office/drawing/2014/main" id="{9453E6CC-3598-40B4-8DE2-A11AA58CBB20}"/>
              </a:ext>
            </a:extLst>
          </p:cNvPr>
          <p:cNvSpPr>
            <a:spLocks noGrp="1"/>
          </p:cNvSpPr>
          <p:nvPr>
            <p:ph type="pic" sz="quarter" idx="23"/>
          </p:nvPr>
        </p:nvSpPr>
        <p:spPr>
          <a:xfrm>
            <a:off x="6091428" y="3197883"/>
            <a:ext cx="5038290" cy="750581"/>
          </a:xfrm>
        </p:spPr>
        <p:txBody>
          <a:bodyPr/>
          <a:lstStyle/>
          <a:p>
            <a:r>
              <a:rPr lang="en-US" dirty="0"/>
              <a:t>Click icon to add picture</a:t>
            </a:r>
          </a:p>
        </p:txBody>
      </p:sp>
      <p:sp>
        <p:nvSpPr>
          <p:cNvPr id="13" name="Picture Placeholder 5">
            <a:extLst>
              <a:ext uri="{FF2B5EF4-FFF2-40B4-BE49-F238E27FC236}">
                <a16:creationId xmlns:a16="http://schemas.microsoft.com/office/drawing/2014/main" id="{1143CBB6-A911-47E2-A54D-AA757ECB87A3}"/>
              </a:ext>
            </a:extLst>
          </p:cNvPr>
          <p:cNvSpPr>
            <a:spLocks noGrp="1"/>
          </p:cNvSpPr>
          <p:nvPr>
            <p:ph type="pic" sz="quarter" idx="24"/>
          </p:nvPr>
        </p:nvSpPr>
        <p:spPr>
          <a:xfrm>
            <a:off x="6091428" y="4174834"/>
            <a:ext cx="5038290" cy="750581"/>
          </a:xfrm>
        </p:spPr>
        <p:txBody>
          <a:bodyPr/>
          <a:lstStyle/>
          <a:p>
            <a:r>
              <a:rPr lang="en-US" dirty="0"/>
              <a:t>Click icon to add picture</a:t>
            </a:r>
          </a:p>
        </p:txBody>
      </p:sp>
      <p:sp>
        <p:nvSpPr>
          <p:cNvPr id="14" name="Picture Placeholder 5">
            <a:extLst>
              <a:ext uri="{FF2B5EF4-FFF2-40B4-BE49-F238E27FC236}">
                <a16:creationId xmlns:a16="http://schemas.microsoft.com/office/drawing/2014/main" id="{B2467F1E-DB4C-489E-9E6B-43B81C8FB28C}"/>
              </a:ext>
            </a:extLst>
          </p:cNvPr>
          <p:cNvSpPr>
            <a:spLocks noGrp="1"/>
          </p:cNvSpPr>
          <p:nvPr>
            <p:ph type="pic" sz="quarter" idx="25"/>
          </p:nvPr>
        </p:nvSpPr>
        <p:spPr>
          <a:xfrm>
            <a:off x="6091428" y="5232682"/>
            <a:ext cx="5038290" cy="750581"/>
          </a:xfrm>
        </p:spPr>
        <p:txBody>
          <a:bodyPr/>
          <a:lstStyle/>
          <a:p>
            <a:r>
              <a:rPr lang="en-US" dirty="0"/>
              <a:t>Click icon to add picture</a:t>
            </a:r>
          </a:p>
        </p:txBody>
      </p:sp>
    </p:spTree>
    <p:extLst>
      <p:ext uri="{BB962C8B-B14F-4D97-AF65-F5344CB8AC3E}">
        <p14:creationId xmlns:p14="http://schemas.microsoft.com/office/powerpoint/2010/main" val="53994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294905"/>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790787" y="3040083"/>
            <a:ext cx="5038290" cy="2838737"/>
          </a:xfrm>
        </p:spPr>
        <p:txBody>
          <a:bodyPr/>
          <a:lstStyle/>
          <a:p>
            <a:r>
              <a:rPr lang="en-US"/>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Picture Placeholder 5">
            <a:extLst>
              <a:ext uri="{FF2B5EF4-FFF2-40B4-BE49-F238E27FC236}">
                <a16:creationId xmlns:a16="http://schemas.microsoft.com/office/drawing/2014/main" id="{2AF6AB10-21A3-48A2-9D57-B3B22C67F1D4}"/>
              </a:ext>
            </a:extLst>
          </p:cNvPr>
          <p:cNvSpPr>
            <a:spLocks noGrp="1"/>
          </p:cNvSpPr>
          <p:nvPr>
            <p:ph type="pic" sz="quarter" idx="19"/>
          </p:nvPr>
        </p:nvSpPr>
        <p:spPr>
          <a:xfrm>
            <a:off x="6096000" y="3040083"/>
            <a:ext cx="5038290" cy="2838737"/>
          </a:xfrm>
        </p:spPr>
        <p:txBody>
          <a:bodyPr/>
          <a:lstStyle/>
          <a:p>
            <a:r>
              <a:rPr lang="en-US"/>
              <a:t>Click icon to add picture</a:t>
            </a:r>
          </a:p>
        </p:txBody>
      </p:sp>
    </p:spTree>
    <p:extLst>
      <p:ext uri="{BB962C8B-B14F-4D97-AF65-F5344CB8AC3E}">
        <p14:creationId xmlns:p14="http://schemas.microsoft.com/office/powerpoint/2010/main" val="1609711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294905"/>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Picture Placeholder 5">
            <a:extLst>
              <a:ext uri="{FF2B5EF4-FFF2-40B4-BE49-F238E27FC236}">
                <a16:creationId xmlns:a16="http://schemas.microsoft.com/office/drawing/2014/main" id="{EFD8AA49-2F8B-4658-B089-B13D050B3E96}"/>
              </a:ext>
            </a:extLst>
          </p:cNvPr>
          <p:cNvSpPr>
            <a:spLocks noGrp="1"/>
          </p:cNvSpPr>
          <p:nvPr>
            <p:ph type="pic" sz="quarter" idx="10"/>
          </p:nvPr>
        </p:nvSpPr>
        <p:spPr>
          <a:xfrm>
            <a:off x="1225542" y="3040083"/>
            <a:ext cx="5038290" cy="2838737"/>
          </a:xfrm>
        </p:spPr>
        <p:txBody>
          <a:bodyPr/>
          <a:lstStyle/>
          <a:p>
            <a:r>
              <a:rPr lang="en-US" dirty="0"/>
              <a:t>Click icon to add picture</a:t>
            </a:r>
          </a:p>
        </p:txBody>
      </p:sp>
      <p:sp>
        <p:nvSpPr>
          <p:cNvPr id="7" name="Picture Placeholder 5">
            <a:extLst>
              <a:ext uri="{FF2B5EF4-FFF2-40B4-BE49-F238E27FC236}">
                <a16:creationId xmlns:a16="http://schemas.microsoft.com/office/drawing/2014/main" id="{B3BB9E8C-2F97-4B96-B142-70C51BAB0629}"/>
              </a:ext>
            </a:extLst>
          </p:cNvPr>
          <p:cNvSpPr>
            <a:spLocks noGrp="1"/>
          </p:cNvSpPr>
          <p:nvPr>
            <p:ph type="pic" sz="quarter" idx="19"/>
          </p:nvPr>
        </p:nvSpPr>
        <p:spPr>
          <a:xfrm>
            <a:off x="6096000" y="3007955"/>
            <a:ext cx="5038290" cy="2838737"/>
          </a:xfrm>
        </p:spPr>
        <p:txBody>
          <a:bodyPr/>
          <a:lstStyle/>
          <a:p>
            <a:r>
              <a:rPr lang="en-US" dirty="0"/>
              <a:t>Click icon to add picture</a:t>
            </a:r>
          </a:p>
        </p:txBody>
      </p:sp>
      <p:sp>
        <p:nvSpPr>
          <p:cNvPr id="4" name="Text Placeholder 3">
            <a:extLst>
              <a:ext uri="{FF2B5EF4-FFF2-40B4-BE49-F238E27FC236}">
                <a16:creationId xmlns:a16="http://schemas.microsoft.com/office/drawing/2014/main" id="{6B03E002-3223-408F-9458-DD90BA43CB9A}"/>
              </a:ext>
            </a:extLst>
          </p:cNvPr>
          <p:cNvSpPr>
            <a:spLocks noGrp="1"/>
          </p:cNvSpPr>
          <p:nvPr>
            <p:ph type="body" sz="quarter" idx="18"/>
          </p:nvPr>
        </p:nvSpPr>
        <p:spPr>
          <a:xfrm>
            <a:off x="742188" y="5497513"/>
            <a:ext cx="10707624" cy="582612"/>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797959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336469"/>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Table Placeholder 4">
            <a:extLst>
              <a:ext uri="{FF2B5EF4-FFF2-40B4-BE49-F238E27FC236}">
                <a16:creationId xmlns:a16="http://schemas.microsoft.com/office/drawing/2014/main" id="{69C82DF9-46AC-4441-8F77-29C8A1C67BD5}"/>
              </a:ext>
            </a:extLst>
          </p:cNvPr>
          <p:cNvSpPr>
            <a:spLocks noGrp="1"/>
          </p:cNvSpPr>
          <p:nvPr>
            <p:ph type="tbl" sz="quarter" idx="10"/>
          </p:nvPr>
        </p:nvSpPr>
        <p:spPr>
          <a:xfrm>
            <a:off x="1895522" y="3146961"/>
            <a:ext cx="8128000" cy="2386940"/>
          </a:xfrm>
        </p:spPr>
        <p:txBody>
          <a:bodyPr/>
          <a:lstStyle/>
          <a:p>
            <a:r>
              <a:rPr lang="en-US"/>
              <a:t>Click icon to add table</a:t>
            </a:r>
          </a:p>
        </p:txBody>
      </p:sp>
      <p:sp>
        <p:nvSpPr>
          <p:cNvPr id="4" name="Text Placeholder 3">
            <a:extLst>
              <a:ext uri="{FF2B5EF4-FFF2-40B4-BE49-F238E27FC236}">
                <a16:creationId xmlns:a16="http://schemas.microsoft.com/office/drawing/2014/main" id="{301DCC06-456E-4E0B-9C8E-E81C63939F10}"/>
              </a:ext>
            </a:extLst>
          </p:cNvPr>
          <p:cNvSpPr>
            <a:spLocks noGrp="1"/>
          </p:cNvSpPr>
          <p:nvPr>
            <p:ph type="body" sz="quarter" idx="18"/>
          </p:nvPr>
        </p:nvSpPr>
        <p:spPr>
          <a:xfrm>
            <a:off x="742188" y="5534025"/>
            <a:ext cx="10707624" cy="476250"/>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91670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336469"/>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Table Placeholder 4">
            <a:extLst>
              <a:ext uri="{FF2B5EF4-FFF2-40B4-BE49-F238E27FC236}">
                <a16:creationId xmlns:a16="http://schemas.microsoft.com/office/drawing/2014/main" id="{69C82DF9-46AC-4441-8F77-29C8A1C67BD5}"/>
              </a:ext>
            </a:extLst>
          </p:cNvPr>
          <p:cNvSpPr>
            <a:spLocks noGrp="1"/>
          </p:cNvSpPr>
          <p:nvPr>
            <p:ph type="tbl" sz="quarter" idx="10"/>
          </p:nvPr>
        </p:nvSpPr>
        <p:spPr>
          <a:xfrm>
            <a:off x="1895522" y="3146961"/>
            <a:ext cx="4023360" cy="2386940"/>
          </a:xfrm>
        </p:spPr>
        <p:txBody>
          <a:bodyPr/>
          <a:lstStyle/>
          <a:p>
            <a:r>
              <a:rPr lang="en-US"/>
              <a:t>Click icon to add table</a:t>
            </a:r>
          </a:p>
        </p:txBody>
      </p:sp>
      <p:sp>
        <p:nvSpPr>
          <p:cNvPr id="4" name="Text Placeholder 3">
            <a:extLst>
              <a:ext uri="{FF2B5EF4-FFF2-40B4-BE49-F238E27FC236}">
                <a16:creationId xmlns:a16="http://schemas.microsoft.com/office/drawing/2014/main" id="{301DCC06-456E-4E0B-9C8E-E81C63939F10}"/>
              </a:ext>
            </a:extLst>
          </p:cNvPr>
          <p:cNvSpPr>
            <a:spLocks noGrp="1"/>
          </p:cNvSpPr>
          <p:nvPr>
            <p:ph type="body" sz="quarter" idx="18"/>
          </p:nvPr>
        </p:nvSpPr>
        <p:spPr>
          <a:xfrm>
            <a:off x="742188" y="5534025"/>
            <a:ext cx="10707624" cy="476250"/>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Table Placeholder 4">
            <a:extLst>
              <a:ext uri="{FF2B5EF4-FFF2-40B4-BE49-F238E27FC236}">
                <a16:creationId xmlns:a16="http://schemas.microsoft.com/office/drawing/2014/main" id="{8BBBC422-F5C9-408F-8B89-B5E3EB5DAF78}"/>
              </a:ext>
            </a:extLst>
          </p:cNvPr>
          <p:cNvSpPr>
            <a:spLocks noGrp="1"/>
          </p:cNvSpPr>
          <p:nvPr>
            <p:ph type="tbl" sz="quarter" idx="19"/>
          </p:nvPr>
        </p:nvSpPr>
        <p:spPr>
          <a:xfrm>
            <a:off x="6262687" y="3146961"/>
            <a:ext cx="4023360" cy="2386940"/>
          </a:xfrm>
        </p:spPr>
        <p:txBody>
          <a:bodyPr/>
          <a:lstStyle/>
          <a:p>
            <a:r>
              <a:rPr lang="en-US"/>
              <a:t>Click icon to add table</a:t>
            </a:r>
          </a:p>
        </p:txBody>
      </p:sp>
    </p:spTree>
    <p:extLst>
      <p:ext uri="{BB962C8B-B14F-4D97-AF65-F5344CB8AC3E}">
        <p14:creationId xmlns:p14="http://schemas.microsoft.com/office/powerpoint/2010/main" val="1847381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336469"/>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6" name="Table Placeholder 4">
            <a:extLst>
              <a:ext uri="{FF2B5EF4-FFF2-40B4-BE49-F238E27FC236}">
                <a16:creationId xmlns:a16="http://schemas.microsoft.com/office/drawing/2014/main" id="{69C82DF9-46AC-4441-8F77-29C8A1C67BD5}"/>
              </a:ext>
            </a:extLst>
          </p:cNvPr>
          <p:cNvSpPr>
            <a:spLocks noGrp="1"/>
          </p:cNvSpPr>
          <p:nvPr>
            <p:ph type="tbl" sz="quarter" idx="10"/>
          </p:nvPr>
        </p:nvSpPr>
        <p:spPr>
          <a:xfrm>
            <a:off x="1895522" y="3146961"/>
            <a:ext cx="4663440" cy="2386940"/>
          </a:xfrm>
        </p:spPr>
        <p:txBody>
          <a:bodyPr/>
          <a:lstStyle/>
          <a:p>
            <a:r>
              <a:rPr lang="en-US"/>
              <a:t>Click icon to add table</a:t>
            </a:r>
          </a:p>
        </p:txBody>
      </p:sp>
      <p:sp>
        <p:nvSpPr>
          <p:cNvPr id="4" name="Text Placeholder 3">
            <a:extLst>
              <a:ext uri="{FF2B5EF4-FFF2-40B4-BE49-F238E27FC236}">
                <a16:creationId xmlns:a16="http://schemas.microsoft.com/office/drawing/2014/main" id="{301DCC06-456E-4E0B-9C8E-E81C63939F10}"/>
              </a:ext>
            </a:extLst>
          </p:cNvPr>
          <p:cNvSpPr>
            <a:spLocks noGrp="1"/>
          </p:cNvSpPr>
          <p:nvPr>
            <p:ph type="body" sz="quarter" idx="18"/>
          </p:nvPr>
        </p:nvSpPr>
        <p:spPr>
          <a:xfrm>
            <a:off x="742188" y="5534025"/>
            <a:ext cx="10707624" cy="476250"/>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Table Placeholder 4">
            <a:extLst>
              <a:ext uri="{FF2B5EF4-FFF2-40B4-BE49-F238E27FC236}">
                <a16:creationId xmlns:a16="http://schemas.microsoft.com/office/drawing/2014/main" id="{C63CB309-D681-4266-9387-1E6F9C052570}"/>
              </a:ext>
            </a:extLst>
          </p:cNvPr>
          <p:cNvSpPr>
            <a:spLocks noGrp="1"/>
          </p:cNvSpPr>
          <p:nvPr>
            <p:ph type="tbl" sz="quarter" idx="19"/>
          </p:nvPr>
        </p:nvSpPr>
        <p:spPr>
          <a:xfrm>
            <a:off x="7039022" y="3146961"/>
            <a:ext cx="4663440" cy="2386940"/>
          </a:xfrm>
        </p:spPr>
        <p:txBody>
          <a:bodyPr/>
          <a:lstStyle/>
          <a:p>
            <a:r>
              <a:rPr lang="en-US"/>
              <a:t>Click icon to add table</a:t>
            </a:r>
          </a:p>
        </p:txBody>
      </p:sp>
    </p:spTree>
    <p:extLst>
      <p:ext uri="{BB962C8B-B14F-4D97-AF65-F5344CB8AC3E}">
        <p14:creationId xmlns:p14="http://schemas.microsoft.com/office/powerpoint/2010/main" val="7886055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20786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3895106"/>
            <a:ext cx="10711543" cy="1912424"/>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20846491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12" name="Text Placeholder 11"/>
          <p:cNvSpPr>
            <a:spLocks noGrp="1"/>
          </p:cNvSpPr>
          <p:nvPr>
            <p:ph type="body" sz="quarter" idx="17" hasCustomPrompt="1"/>
          </p:nvPr>
        </p:nvSpPr>
        <p:spPr>
          <a:xfrm>
            <a:off x="743576" y="1638300"/>
            <a:ext cx="10711543" cy="1164277"/>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6" name="Text Placeholder 11">
            <a:extLst>
              <a:ext uri="{FF2B5EF4-FFF2-40B4-BE49-F238E27FC236}">
                <a16:creationId xmlns:a16="http://schemas.microsoft.com/office/drawing/2014/main" id="{A002B98B-1E10-4812-8CA4-FD7EB1F4426F}"/>
              </a:ext>
            </a:extLst>
          </p:cNvPr>
          <p:cNvSpPr>
            <a:spLocks noGrp="1"/>
          </p:cNvSpPr>
          <p:nvPr>
            <p:ph type="body" sz="quarter" idx="18" hasCustomPrompt="1"/>
          </p:nvPr>
        </p:nvSpPr>
        <p:spPr>
          <a:xfrm>
            <a:off x="743576" y="2921331"/>
            <a:ext cx="10711543" cy="878773"/>
          </a:xfrm>
        </p:spPr>
        <p:txBody>
          <a:bodyPr>
            <a:normAutofit/>
          </a:bodyPr>
          <a:lstStyle>
            <a:lvl1pPr marL="342900" indent="-342900">
              <a:lnSpc>
                <a:spcPct val="100000"/>
              </a:lnSpc>
              <a:buClr>
                <a:srgbClr val="004A78"/>
              </a:buClr>
              <a:buFont typeface="Arial" panose="020B0604020202020204" pitchFamily="34" charset="0"/>
              <a:buChar char="•"/>
              <a:defRPr sz="2400">
                <a:solidFill>
                  <a:srgbClr val="000000"/>
                </a:solidFill>
              </a:defRPr>
            </a:lvl1pPr>
            <a:lvl2pPr marL="685800" marR="0" indent="-228600" algn="l" defTabSz="914400" rtl="0" eaLnBrk="1" fontAlgn="base" latinLnBrk="0" hangingPunct="1">
              <a:lnSpc>
                <a:spcPct val="100000"/>
              </a:lnSpc>
              <a:spcBef>
                <a:spcPts val="500"/>
              </a:spcBef>
              <a:spcAft>
                <a:spcPct val="0"/>
              </a:spcAft>
              <a:buClr>
                <a:srgbClr val="004A78"/>
              </a:buClr>
              <a:buSzTx/>
              <a:buFont typeface="Arial" panose="020B0604020202020204" pitchFamily="34" charset="0"/>
              <a:buChar char="•"/>
              <a:tabLst/>
              <a:defRPr sz="2000" baseline="0"/>
            </a:lvl2pPr>
            <a:lvl3pPr marL="1143000" indent="-228600">
              <a:lnSpc>
                <a:spcPct val="100000"/>
              </a:lnSpc>
              <a:buClr>
                <a:srgbClr val="004A78"/>
              </a:buClr>
              <a:buFont typeface="Arial" panose="020B0604020202020204" pitchFamily="34" charset="0"/>
              <a:buChar char="•"/>
              <a:defRPr sz="1800"/>
            </a:lvl3pPr>
            <a:lvl4pPr marL="1600200" indent="-228600">
              <a:lnSpc>
                <a:spcPct val="100000"/>
              </a:lnSpc>
              <a:buClr>
                <a:srgbClr val="004A78"/>
              </a:buClr>
              <a:buSzPct val="50000"/>
              <a:buFont typeface="Arial" panose="020B0604020202020204" pitchFamily="34" charset="0"/>
              <a:buChar char="•"/>
              <a:defRPr sz="18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1"/>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2"/>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3"/>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
        <p:nvSpPr>
          <p:cNvPr id="7" name="Table Placeholder 4">
            <a:extLst>
              <a:ext uri="{FF2B5EF4-FFF2-40B4-BE49-F238E27FC236}">
                <a16:creationId xmlns:a16="http://schemas.microsoft.com/office/drawing/2014/main" id="{5396EA29-3B8C-4851-B687-20D850150E68}"/>
              </a:ext>
            </a:extLst>
          </p:cNvPr>
          <p:cNvSpPr>
            <a:spLocks noGrp="1"/>
          </p:cNvSpPr>
          <p:nvPr>
            <p:ph type="tbl" sz="quarter" idx="10"/>
          </p:nvPr>
        </p:nvSpPr>
        <p:spPr>
          <a:xfrm>
            <a:off x="1895522" y="4108861"/>
            <a:ext cx="8128000" cy="2161309"/>
          </a:xfrm>
        </p:spPr>
        <p:txBody>
          <a:bodyPr/>
          <a:lstStyle/>
          <a:p>
            <a:r>
              <a:rPr lang="en-US"/>
              <a:t>Click icon to add table</a:t>
            </a:r>
          </a:p>
        </p:txBody>
      </p:sp>
      <p:sp>
        <p:nvSpPr>
          <p:cNvPr id="4" name="Text Placeholder 3">
            <a:extLst>
              <a:ext uri="{FF2B5EF4-FFF2-40B4-BE49-F238E27FC236}">
                <a16:creationId xmlns:a16="http://schemas.microsoft.com/office/drawing/2014/main" id="{34247D7D-41D2-4234-9492-F620D2AE5468}"/>
              </a:ext>
            </a:extLst>
          </p:cNvPr>
          <p:cNvSpPr>
            <a:spLocks noGrp="1"/>
          </p:cNvSpPr>
          <p:nvPr>
            <p:ph type="body" sz="quarter" idx="19"/>
          </p:nvPr>
        </p:nvSpPr>
        <p:spPr>
          <a:xfrm>
            <a:off x="742188" y="5794375"/>
            <a:ext cx="10707624" cy="344488"/>
          </a:xfrm>
        </p:spPr>
        <p:txBody>
          <a:bodyPr/>
          <a:lstStyle>
            <a:lvl1pPr marL="342900" indent="-342900">
              <a:buFont typeface="Arial" panose="020B0604020202020204" pitchFamily="34" charset="0"/>
              <a:buChar cha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990524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Autofit/>
          </a:bodyPr>
          <a:lstStyle>
            <a:lvl1pPr marL="457200" indent="-457200">
              <a:buClr>
                <a:srgbClr val="004A78"/>
              </a:buClr>
              <a:buFont typeface="+mj-lt"/>
              <a:buAutoNum type="arabicPeriod"/>
              <a:defRPr sz="2400">
                <a:solidFill>
                  <a:srgbClr val="000000"/>
                </a:solidFill>
              </a:defRPr>
            </a:lvl1pPr>
            <a:lvl2pPr marL="457200" marR="0" indent="0" algn="l" defTabSz="914400" rtl="0" eaLnBrk="1" fontAlgn="base" latinLnBrk="0" hangingPunct="1">
              <a:lnSpc>
                <a:spcPct val="90000"/>
              </a:lnSpc>
              <a:spcBef>
                <a:spcPts val="500"/>
              </a:spcBef>
              <a:spcAft>
                <a:spcPct val="0"/>
              </a:spcAft>
              <a:buClr>
                <a:srgbClr val="006298"/>
              </a:buClr>
              <a:buSzTx/>
              <a:buFont typeface="Arial" charset="0"/>
              <a:buNone/>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a:t>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006298"/>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4A78"/>
                </a:solidFill>
                <a:effectLst/>
                <a:uLnTx/>
                <a:uFillTx/>
                <a:latin typeface="arial" charset="0"/>
                <a:ea typeface="+mn-ea"/>
                <a:cs typeface="+mn-cs"/>
              </a:rPr>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7" y="6356350"/>
            <a:ext cx="9144000"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Joseph F. Healey, Statistics: A Tool For Social Research, Eleventh Edition. © 2021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5" r:id="rId11"/>
    <p:sldLayoutId id="2147483729" r:id="rId12"/>
    <p:sldLayoutId id="2147483733" r:id="rId13"/>
    <p:sldLayoutId id="2147483732" r:id="rId14"/>
    <p:sldLayoutId id="2147483730" r:id="rId15"/>
    <p:sldLayoutId id="2147483727" r:id="rId16"/>
    <p:sldLayoutId id="2147483734" r:id="rId17"/>
    <p:sldLayoutId id="2147483731" r:id="rId18"/>
    <p:sldLayoutId id="2147483726" r:id="rId19"/>
    <p:sldLayoutId id="2147483728" r:id="rId20"/>
    <p:sldLayoutId id="2147483724" r:id="rId21"/>
    <p:sldLayoutId id="2147483713" r:id="rId22"/>
    <p:sldLayoutId id="2147483717" r:id="rId2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4.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3.bin"/><Relationship Id="rId10" Type="http://schemas.openxmlformats.org/officeDocument/2006/relationships/image" Target="../media/image11.wmf"/><Relationship Id="rId4" Type="http://schemas.openxmlformats.org/officeDocument/2006/relationships/image" Target="../media/image8.wmf"/><Relationship Id="rId9" Type="http://schemas.openxmlformats.org/officeDocument/2006/relationships/oleObject" Target="../embeddings/oleObject5.bin"/></Relationships>
</file>

<file path=ppt/slides/_rels/slide21.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image" Target="../media/image13.wmf"/><Relationship Id="rId5" Type="http://schemas.openxmlformats.org/officeDocument/2006/relationships/oleObject" Target="../embeddings/oleObject7.bin"/><Relationship Id="rId4" Type="http://schemas.openxmlformats.org/officeDocument/2006/relationships/image" Target="../media/image12.wmf"/><Relationship Id="rId9"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16.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4.xml"/><Relationship Id="rId1" Type="http://schemas.openxmlformats.org/officeDocument/2006/relationships/vmlDrawing" Target="../drawings/vmlDrawing5.vml"/><Relationship Id="rId6" Type="http://schemas.openxmlformats.org/officeDocument/2006/relationships/image" Target="../media/image18.wmf"/><Relationship Id="rId5" Type="http://schemas.openxmlformats.org/officeDocument/2006/relationships/oleObject" Target="../embeddings/oleObject11.bin"/><Relationship Id="rId4" Type="http://schemas.openxmlformats.org/officeDocument/2006/relationships/image" Target="../media/image17.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6.xml"/><Relationship Id="rId1" Type="http://schemas.openxmlformats.org/officeDocument/2006/relationships/vmlDrawing" Target="../drawings/vmlDrawing6.vml"/><Relationship Id="rId4" Type="http://schemas.openxmlformats.org/officeDocument/2006/relationships/image" Target="../media/image23.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8.xml"/><Relationship Id="rId1" Type="http://schemas.openxmlformats.org/officeDocument/2006/relationships/vmlDrawing" Target="../drawings/vmlDrawing7.vml"/><Relationship Id="rId6" Type="http://schemas.openxmlformats.org/officeDocument/2006/relationships/image" Target="../media/image25.wmf"/><Relationship Id="rId5" Type="http://schemas.openxmlformats.org/officeDocument/2006/relationships/oleObject" Target="../embeddings/oleObject14.bin"/><Relationship Id="rId4" Type="http://schemas.openxmlformats.org/officeDocument/2006/relationships/image" Target="../media/image24.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kumimoji="1" lang="en-US" altLang="en-US" sz="3600" dirty="0"/>
              <a:t>Statistics: A Tool For Social Research</a:t>
            </a:r>
            <a:endParaRPr lang="en-US" dirty="0"/>
          </a:p>
        </p:txBody>
      </p:sp>
      <p:sp>
        <p:nvSpPr>
          <p:cNvPr id="8" name="Text Placeholder 7"/>
          <p:cNvSpPr>
            <a:spLocks noGrp="1"/>
          </p:cNvSpPr>
          <p:nvPr>
            <p:ph type="body" sz="quarter" idx="10"/>
          </p:nvPr>
        </p:nvSpPr>
        <p:spPr>
          <a:xfrm>
            <a:off x="4021297" y="3414303"/>
            <a:ext cx="4149406" cy="1008842"/>
          </a:xfrm>
        </p:spPr>
        <p:txBody>
          <a:bodyPr anchor="ctr">
            <a:normAutofit/>
          </a:bodyPr>
          <a:lstStyle/>
          <a:p>
            <a:r>
              <a:rPr lang="en-US" sz="2400" dirty="0"/>
              <a:t>Eleventh Edition</a:t>
            </a:r>
          </a:p>
          <a:p>
            <a:r>
              <a:rPr lang="en-US" sz="2400" dirty="0"/>
              <a:t>Joseph F. Healey</a:t>
            </a:r>
          </a:p>
        </p:txBody>
      </p:sp>
      <p:sp>
        <p:nvSpPr>
          <p:cNvPr id="5" name="Footer Placeholder 4"/>
          <p:cNvSpPr>
            <a:spLocks noGrp="1"/>
          </p:cNvSpPr>
          <p:nvPr>
            <p:ph type="ftr" sz="quarter" idx="3"/>
          </p:nvPr>
        </p:nvSpPr>
        <p:spPr>
          <a:xfrm>
            <a:off x="2923889" y="6356350"/>
            <a:ext cx="9144000" cy="365125"/>
          </a:xfrm>
        </p:spPr>
        <p:txBody>
          <a:bodyPr/>
          <a:lstStyle/>
          <a:p>
            <a:r>
              <a:rPr lang="en-US" dirty="0"/>
              <a:t>Joseph F. Healey, Statistics: A Tool For Social Research, Eleventh Edition. © 2021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4706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096122"/>
            <a:ext cx="10515600" cy="1018678"/>
          </a:xfrm>
        </p:spPr>
        <p:txBody>
          <a:bodyPr/>
          <a:lstStyle/>
          <a:p>
            <a:r>
              <a:rPr lang="en-US" altLang="en-US" dirty="0"/>
              <a:t> Hypothesis Testing I:</a:t>
            </a:r>
            <a:br>
              <a:rPr lang="en-US" altLang="en-US" dirty="0"/>
            </a:br>
            <a:r>
              <a:rPr lang="en-US" altLang="en-US" dirty="0"/>
              <a:t>The One-Sample Case	</a:t>
            </a:r>
          </a:p>
        </p:txBody>
      </p:sp>
      <p:sp>
        <p:nvSpPr>
          <p:cNvPr id="6" name="Text Placeholder 5"/>
          <p:cNvSpPr>
            <a:spLocks noGrp="1"/>
          </p:cNvSpPr>
          <p:nvPr>
            <p:ph type="body" sz="quarter" idx="11"/>
          </p:nvPr>
        </p:nvSpPr>
        <p:spPr/>
        <p:txBody>
          <a:bodyPr/>
          <a:lstStyle/>
          <a:p>
            <a:r>
              <a:rPr lang="en-US" altLang="en-US" sz="5400" dirty="0"/>
              <a:t>Chapter 8</a:t>
            </a:r>
            <a:endParaRPr lang="en-US" dirty="0"/>
          </a:p>
        </p:txBody>
      </p:sp>
      <p:sp>
        <p:nvSpPr>
          <p:cNvPr id="7" name="Footer Placeholder 6"/>
          <p:cNvSpPr>
            <a:spLocks noGrp="1"/>
          </p:cNvSpPr>
          <p:nvPr>
            <p:ph type="ftr" sz="quarter" idx="3"/>
          </p:nvPr>
        </p:nvSpPr>
        <p:spPr>
          <a:xfrm>
            <a:off x="2923890" y="6356350"/>
            <a:ext cx="9144000" cy="365125"/>
          </a:xfrm>
        </p:spPr>
        <p:txBody>
          <a:bodyPr/>
          <a:lstStyle/>
          <a:p>
            <a:r>
              <a:rPr lang="en-US" dirty="0"/>
              <a:t>Joseph F. Healey, Statistics: A Tool For Social Research, Eleventh Edition. © 2021 </a:t>
            </a:r>
            <a:r>
              <a:rPr lang="en-US" dirty="0" err="1"/>
              <a:t>Cengage</a:t>
            </a:r>
            <a:r>
              <a:rPr lang="en-US" dirty="0"/>
              <a:t>. All Rights Reserved. May not be scanned, copied or duplicated, or posted to a publicly accessible website, in whole or in part.</a:t>
            </a:r>
          </a:p>
        </p:txBody>
      </p:sp>
    </p:spTree>
    <p:extLst>
      <p:ext uri="{BB962C8B-B14F-4D97-AF65-F5344CB8AC3E}">
        <p14:creationId xmlns:p14="http://schemas.microsoft.com/office/powerpoint/2010/main" val="3390844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50A8-AC47-4388-AE99-4DDF8713402F}"/>
              </a:ext>
            </a:extLst>
          </p:cNvPr>
          <p:cNvSpPr>
            <a:spLocks noGrp="1"/>
          </p:cNvSpPr>
          <p:nvPr>
            <p:ph type="title"/>
          </p:nvPr>
        </p:nvSpPr>
        <p:spPr/>
        <p:txBody>
          <a:bodyPr/>
          <a:lstStyle/>
          <a:p>
            <a:r>
              <a:rPr lang="en-US" altLang="en-US" sz="3600" dirty="0"/>
              <a:t>Learning Objectives</a:t>
            </a:r>
            <a:endParaRPr lang="en-IN" dirty="0"/>
          </a:p>
        </p:txBody>
      </p:sp>
      <p:sp>
        <p:nvSpPr>
          <p:cNvPr id="3" name="Text Placeholder 2">
            <a:extLst>
              <a:ext uri="{FF2B5EF4-FFF2-40B4-BE49-F238E27FC236}">
                <a16:creationId xmlns:a16="http://schemas.microsoft.com/office/drawing/2014/main" id="{FE4F45FD-75F8-412C-9372-FD6C3ACAD145}"/>
              </a:ext>
            </a:extLst>
          </p:cNvPr>
          <p:cNvSpPr>
            <a:spLocks noGrp="1"/>
          </p:cNvSpPr>
          <p:nvPr>
            <p:ph type="body" sz="quarter" idx="17"/>
          </p:nvPr>
        </p:nvSpPr>
        <p:spPr/>
        <p:txBody>
          <a:bodyPr/>
          <a:lstStyle/>
          <a:p>
            <a:pPr marL="609600" indent="-609600">
              <a:buFont typeface="Arial" panose="020B0604020202020204" pitchFamily="34" charset="0"/>
              <a:buAutoNum type="arabicPeriod"/>
            </a:pPr>
            <a:r>
              <a:rPr lang="en-US" altLang="en-US" sz="2000" dirty="0"/>
              <a:t>Explain the logic of hypothesis testing, including concepts of the null hypothesis, the sampling distribution, the alpha level, and the test statistic.</a:t>
            </a:r>
          </a:p>
          <a:p>
            <a:pPr marL="609600" indent="-609600">
              <a:buFont typeface="Arial" panose="020B0604020202020204" pitchFamily="34" charset="0"/>
              <a:buAutoNum type="arabicPeriod"/>
            </a:pPr>
            <a:r>
              <a:rPr lang="en-US" altLang="en-US" sz="2000" dirty="0"/>
              <a:t>Explain what it means to “reject the null hypothesis” or “fail to reject the null hypothesis.”</a:t>
            </a:r>
          </a:p>
          <a:p>
            <a:pPr marL="609600" indent="-609600">
              <a:buFont typeface="Arial" panose="020B0604020202020204" pitchFamily="34" charset="0"/>
              <a:buAutoNum type="arabicPeriod"/>
            </a:pPr>
            <a:r>
              <a:rPr lang="en-US" altLang="en-US" sz="2000" dirty="0"/>
              <a:t>Identify and cite examples of situations in which one-sample tests of hypotheses are appropriate.</a:t>
            </a:r>
          </a:p>
          <a:p>
            <a:pPr marL="609600" indent="-609600">
              <a:buFont typeface="Arial" panose="020B0604020202020204" pitchFamily="34" charset="0"/>
              <a:buAutoNum type="arabicPeriod"/>
            </a:pPr>
            <a:r>
              <a:rPr lang="en-US" altLang="en-US" sz="2000" dirty="0"/>
              <a:t>Test the significance of single-sample means and proportions using the five-step model, and correctly interpret the results.</a:t>
            </a:r>
          </a:p>
          <a:p>
            <a:pPr marL="609600" indent="-609600">
              <a:buFont typeface="Arial" panose="020B0604020202020204" pitchFamily="34" charset="0"/>
              <a:buAutoNum type="arabicPeriod"/>
            </a:pPr>
            <a:r>
              <a:rPr lang="en-US" altLang="en-US" sz="2000" dirty="0"/>
              <a:t>Explain the difference between one- and two-tailed tests, and specify when each is appropriate.</a:t>
            </a:r>
          </a:p>
          <a:p>
            <a:pPr marL="609600" indent="-609600">
              <a:buFont typeface="Arial" panose="020B0604020202020204" pitchFamily="34" charset="0"/>
              <a:buAutoNum type="arabicPeriod"/>
            </a:pPr>
            <a:r>
              <a:rPr lang="en-US" altLang="en-US" sz="2000" dirty="0"/>
              <a:t>Define and explain Type I and Type II errors, and related each to the selection of an alpha level.</a:t>
            </a:r>
          </a:p>
          <a:p>
            <a:pPr marL="609600" indent="-609600">
              <a:buFont typeface="Arial" panose="020B0604020202020204" pitchFamily="34" charset="0"/>
              <a:buAutoNum type="arabicPeriod"/>
            </a:pPr>
            <a:r>
              <a:rPr lang="en-US" altLang="en-US" sz="2000" dirty="0"/>
              <a:t>Use the Student’s </a:t>
            </a:r>
            <a:r>
              <a:rPr lang="en-US" altLang="en-US" sz="2000" i="1" dirty="0"/>
              <a:t>t</a:t>
            </a:r>
            <a:r>
              <a:rPr lang="en-US" altLang="en-US" sz="2000" dirty="0"/>
              <a:t> distribution to test the significance of a sample mean for a small sample.</a:t>
            </a:r>
          </a:p>
        </p:txBody>
      </p:sp>
    </p:spTree>
    <p:extLst>
      <p:ext uri="{BB962C8B-B14F-4D97-AF65-F5344CB8AC3E}">
        <p14:creationId xmlns:p14="http://schemas.microsoft.com/office/powerpoint/2010/main" val="358451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51E0-B69B-42BD-9349-77CD78EE9765}"/>
              </a:ext>
            </a:extLst>
          </p:cNvPr>
          <p:cNvSpPr>
            <a:spLocks noGrp="1"/>
          </p:cNvSpPr>
          <p:nvPr>
            <p:ph type="title"/>
          </p:nvPr>
        </p:nvSpPr>
        <p:spPr/>
        <p:txBody>
          <a:bodyPr/>
          <a:lstStyle/>
          <a:p>
            <a:r>
              <a:rPr lang="en-US" altLang="en-US" dirty="0"/>
              <a:t>Chapter Outline</a:t>
            </a:r>
            <a:endParaRPr lang="en-IN" dirty="0"/>
          </a:p>
        </p:txBody>
      </p:sp>
      <p:sp>
        <p:nvSpPr>
          <p:cNvPr id="3" name="Text Placeholder 2">
            <a:extLst>
              <a:ext uri="{FF2B5EF4-FFF2-40B4-BE49-F238E27FC236}">
                <a16:creationId xmlns:a16="http://schemas.microsoft.com/office/drawing/2014/main" id="{08425290-5B68-4C29-BEC1-1B151193A35B}"/>
              </a:ext>
            </a:extLst>
          </p:cNvPr>
          <p:cNvSpPr>
            <a:spLocks noGrp="1"/>
          </p:cNvSpPr>
          <p:nvPr>
            <p:ph type="body" sz="quarter" idx="17"/>
          </p:nvPr>
        </p:nvSpPr>
        <p:spPr/>
        <p:txBody>
          <a:bodyPr/>
          <a:lstStyle/>
          <a:p>
            <a:pPr marL="365760" indent="-365760"/>
            <a:r>
              <a:rPr kumimoji="1" lang="en-US" altLang="en-US" dirty="0"/>
              <a:t>An Overview of Hypothesis Testing</a:t>
            </a:r>
          </a:p>
          <a:p>
            <a:pPr marL="365760" indent="-365760"/>
            <a:r>
              <a:rPr kumimoji="1" lang="en-US" altLang="en-US" dirty="0"/>
              <a:t>The Five-Step Model for Hypothesis Testing</a:t>
            </a:r>
          </a:p>
          <a:p>
            <a:pPr marL="365760" indent="-365760"/>
            <a:r>
              <a:rPr kumimoji="1" lang="en-US" altLang="en-US" dirty="0"/>
              <a:t>Choosing a One-Tailed or Two-Tailed Test</a:t>
            </a:r>
          </a:p>
          <a:p>
            <a:pPr marL="365760" indent="-365760"/>
            <a:r>
              <a:rPr kumimoji="1" lang="en-US" altLang="en-US" dirty="0"/>
              <a:t>Selecting an Alpha Level</a:t>
            </a:r>
          </a:p>
          <a:p>
            <a:pPr marL="365760" indent="-365760"/>
            <a:r>
              <a:rPr kumimoji="1" lang="en-US" altLang="en-US" dirty="0"/>
              <a:t>The Student’s </a:t>
            </a:r>
            <a:r>
              <a:rPr kumimoji="1" lang="en-US" altLang="en-US" i="1" dirty="0"/>
              <a:t>t</a:t>
            </a:r>
            <a:r>
              <a:rPr kumimoji="1" lang="en-US" altLang="en-US" dirty="0"/>
              <a:t> Distribution</a:t>
            </a:r>
          </a:p>
          <a:p>
            <a:pPr marL="365760" indent="-365760"/>
            <a:r>
              <a:rPr kumimoji="1" lang="en-US" altLang="en-US" dirty="0"/>
              <a:t>Tests of Hypothesis for Single-Sample Proportions (Large Samples)</a:t>
            </a:r>
          </a:p>
        </p:txBody>
      </p:sp>
    </p:spTree>
    <p:extLst>
      <p:ext uri="{BB962C8B-B14F-4D97-AF65-F5344CB8AC3E}">
        <p14:creationId xmlns:p14="http://schemas.microsoft.com/office/powerpoint/2010/main" val="962211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 This Presentation</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600"/>
              </a:spcAft>
            </a:pPr>
            <a:r>
              <a:rPr lang="en-US" altLang="en-US" dirty="0"/>
              <a:t>The basic logic of hypothesis testing</a:t>
            </a:r>
          </a:p>
          <a:p>
            <a:pPr marL="822960" lvl="1" indent="-320040">
              <a:spcBef>
                <a:spcPts val="600"/>
              </a:spcBef>
              <a:spcAft>
                <a:spcPts val="600"/>
              </a:spcAft>
            </a:pPr>
            <a:r>
              <a:rPr lang="en-US" altLang="en-US" dirty="0"/>
              <a:t>Hypothesis testing for single sample means or proportions</a:t>
            </a:r>
          </a:p>
          <a:p>
            <a:pPr marL="822960" lvl="1" indent="-320040">
              <a:spcBef>
                <a:spcPts val="600"/>
              </a:spcBef>
              <a:spcAft>
                <a:spcPts val="600"/>
              </a:spcAft>
            </a:pPr>
            <a:r>
              <a:rPr lang="en-US" altLang="en-US" dirty="0"/>
              <a:t>The Five-Step Model</a:t>
            </a:r>
          </a:p>
          <a:p>
            <a:pPr marL="365760" indent="-365760">
              <a:spcBef>
                <a:spcPts val="600"/>
              </a:spcBef>
              <a:spcAft>
                <a:spcPts val="600"/>
              </a:spcAft>
            </a:pPr>
            <a:r>
              <a:rPr lang="en-US" altLang="en-US" dirty="0"/>
              <a:t>Other material covered:</a:t>
            </a:r>
          </a:p>
          <a:p>
            <a:pPr marL="822960" lvl="1" indent="-320040">
              <a:spcBef>
                <a:spcPts val="600"/>
              </a:spcBef>
              <a:spcAft>
                <a:spcPts val="600"/>
              </a:spcAft>
            </a:pPr>
            <a:r>
              <a:rPr lang="en-US" altLang="en-US" dirty="0"/>
              <a:t>One- vs. Two- tailed tests</a:t>
            </a:r>
          </a:p>
          <a:p>
            <a:pPr marL="822960" lvl="1" indent="-320040">
              <a:spcBef>
                <a:spcPts val="600"/>
              </a:spcBef>
              <a:spcAft>
                <a:spcPts val="600"/>
              </a:spcAft>
            </a:pPr>
            <a:r>
              <a:rPr lang="en-US" altLang="en-US" dirty="0"/>
              <a:t>Type I vs. Type II error</a:t>
            </a:r>
          </a:p>
          <a:p>
            <a:pPr marL="822960" lvl="1" indent="-320040">
              <a:spcBef>
                <a:spcPts val="600"/>
              </a:spcBef>
              <a:spcAft>
                <a:spcPts val="600"/>
              </a:spcAft>
            </a:pPr>
            <a:r>
              <a:rPr lang="en-US" altLang="en-US" dirty="0"/>
              <a:t>Student’s</a:t>
            </a:r>
            <a:r>
              <a:rPr lang="en-US" altLang="en-US" i="1" dirty="0"/>
              <a:t> t</a:t>
            </a:r>
            <a:r>
              <a:rPr lang="en-US" altLang="en-US" dirty="0"/>
              <a:t> distribution</a:t>
            </a:r>
          </a:p>
        </p:txBody>
      </p:sp>
    </p:spTree>
    <p:extLst>
      <p:ext uri="{BB962C8B-B14F-4D97-AF65-F5344CB8AC3E}">
        <p14:creationId xmlns:p14="http://schemas.microsoft.com/office/powerpoint/2010/main" val="2477439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Significant Differences</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600"/>
              </a:spcAft>
            </a:pPr>
            <a:r>
              <a:rPr lang="en-US" altLang="en-US" dirty="0"/>
              <a:t>Hypothesis testing is designed to detect </a:t>
            </a:r>
            <a:r>
              <a:rPr kumimoji="1" lang="en-US" altLang="en-US" i="1" dirty="0"/>
              <a:t>significant differences</a:t>
            </a:r>
            <a:r>
              <a:rPr kumimoji="1" lang="en-US" altLang="en-US" dirty="0"/>
              <a:t>:</a:t>
            </a:r>
            <a:r>
              <a:rPr lang="en-US" altLang="en-US" dirty="0"/>
              <a:t> </a:t>
            </a:r>
          </a:p>
          <a:p>
            <a:pPr marL="822960" lvl="1" indent="-320040">
              <a:spcBef>
                <a:spcPts val="600"/>
              </a:spcBef>
              <a:spcAft>
                <a:spcPts val="600"/>
              </a:spcAft>
            </a:pPr>
            <a:r>
              <a:rPr lang="en-US" altLang="en-US" sz="2200" dirty="0"/>
              <a:t>differences that did </a:t>
            </a:r>
            <a:r>
              <a:rPr lang="en-US" altLang="en-US" sz="2200" i="1" dirty="0"/>
              <a:t>not</a:t>
            </a:r>
            <a:r>
              <a:rPr lang="en-US" altLang="en-US" sz="2200" dirty="0"/>
              <a:t> occur by random chance</a:t>
            </a:r>
          </a:p>
          <a:p>
            <a:pPr marL="822960" lvl="1" indent="-320040">
              <a:spcBef>
                <a:spcPts val="600"/>
              </a:spcBef>
              <a:spcAft>
                <a:spcPts val="600"/>
              </a:spcAft>
            </a:pPr>
            <a:r>
              <a:rPr lang="en-US" altLang="en-US" sz="2200" dirty="0"/>
              <a:t>hypothesis testing is also called significance testing</a:t>
            </a:r>
          </a:p>
          <a:p>
            <a:pPr marL="365760" indent="-365760">
              <a:spcBef>
                <a:spcPts val="600"/>
              </a:spcBef>
              <a:spcAft>
                <a:spcPts val="600"/>
              </a:spcAft>
            </a:pPr>
            <a:r>
              <a:rPr lang="en-US" altLang="en-US" dirty="0"/>
              <a:t>This chapter focuses on the “one sample” case: we compare a random sample against a population</a:t>
            </a:r>
          </a:p>
          <a:p>
            <a:pPr marL="365760" indent="-365760">
              <a:spcBef>
                <a:spcPts val="600"/>
              </a:spcBef>
              <a:spcAft>
                <a:spcPts val="600"/>
              </a:spcAft>
            </a:pPr>
            <a:r>
              <a:rPr lang="en-US" altLang="en-US" dirty="0"/>
              <a:t>We compare a sample statistic to a (hypothesized) population parameter to see if there is a </a:t>
            </a:r>
            <a:r>
              <a:rPr lang="en-US" altLang="en-US" i="1" dirty="0"/>
              <a:t>significant difference</a:t>
            </a:r>
            <a:endParaRPr lang="en-US" altLang="en-US" dirty="0"/>
          </a:p>
        </p:txBody>
      </p:sp>
    </p:spTree>
    <p:extLst>
      <p:ext uri="{BB962C8B-B14F-4D97-AF65-F5344CB8AC3E}">
        <p14:creationId xmlns:p14="http://schemas.microsoft.com/office/powerpoint/2010/main" val="3243740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Example (1 of 10)</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600"/>
              </a:spcAft>
            </a:pPr>
            <a:r>
              <a:rPr kumimoji="1" lang="en-US" altLang="en-US" dirty="0"/>
              <a:t>The education department at a university has been accused of “grade inflation” so education majors have much higher GPAs than students in general</a:t>
            </a:r>
          </a:p>
          <a:p>
            <a:pPr marL="365760" indent="-365760">
              <a:spcBef>
                <a:spcPts val="600"/>
              </a:spcBef>
              <a:spcAft>
                <a:spcPts val="600"/>
              </a:spcAft>
            </a:pPr>
            <a:r>
              <a:rPr kumimoji="1" lang="en-US" altLang="en-US" dirty="0"/>
              <a:t>GPAs of all education majors should be compared with the GPAs of all students</a:t>
            </a:r>
          </a:p>
          <a:p>
            <a:pPr marL="822960" lvl="1" indent="-320040">
              <a:spcBef>
                <a:spcPts val="600"/>
              </a:spcBef>
              <a:spcAft>
                <a:spcPts val="600"/>
              </a:spcAft>
            </a:pPr>
            <a:r>
              <a:rPr kumimoji="1" lang="en-US" altLang="en-US" dirty="0"/>
              <a:t>There are 1000s of education majors, far too many to interview</a:t>
            </a:r>
          </a:p>
          <a:p>
            <a:pPr marL="822960" lvl="1" indent="-320040">
              <a:spcBef>
                <a:spcPts val="600"/>
              </a:spcBef>
              <a:spcAft>
                <a:spcPts val="600"/>
              </a:spcAft>
            </a:pPr>
            <a:r>
              <a:rPr kumimoji="1" lang="en-US" altLang="en-US" dirty="0"/>
              <a:t>How can the dispute be investigated without interviewing all education majors?</a:t>
            </a:r>
          </a:p>
        </p:txBody>
      </p:sp>
    </p:spTree>
    <p:extLst>
      <p:ext uri="{BB962C8B-B14F-4D97-AF65-F5344CB8AC3E}">
        <p14:creationId xmlns:p14="http://schemas.microsoft.com/office/powerpoint/2010/main" val="1407857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en-US" dirty="0"/>
              <a:t>Example (2 of 10)</a:t>
            </a:r>
            <a:endParaRPr lang="en-IN" dirty="0"/>
          </a:p>
        </p:txBody>
      </p:sp>
      <p:sp>
        <p:nvSpPr>
          <p:cNvPr id="5" name="Text Placeholder 2"/>
          <p:cNvSpPr>
            <a:spLocks noGrp="1"/>
          </p:cNvSpPr>
          <p:nvPr>
            <p:ph type="body" sz="quarter" idx="17"/>
          </p:nvPr>
        </p:nvSpPr>
        <p:spPr>
          <a:xfrm>
            <a:off x="743577" y="1638300"/>
            <a:ext cx="5352424" cy="2262188"/>
          </a:xfrm>
        </p:spPr>
        <p:txBody>
          <a:bodyPr>
            <a:normAutofit/>
          </a:bodyPr>
          <a:lstStyle/>
          <a:p>
            <a:pPr marL="365760" indent="-365760">
              <a:buFont typeface="Arial" pitchFamily="34" charset="0"/>
              <a:buChar char="•"/>
            </a:pPr>
            <a:r>
              <a:rPr kumimoji="1" lang="en-US" altLang="en-US" sz="2400" dirty="0"/>
              <a:t>The average GPA for </a:t>
            </a:r>
            <a:r>
              <a:rPr kumimoji="1" lang="en-US" altLang="en-US" sz="2400" i="1" dirty="0"/>
              <a:t>all</a:t>
            </a:r>
            <a:r>
              <a:rPr kumimoji="1" lang="en-US" altLang="en-US" sz="2400" dirty="0"/>
              <a:t> students is 2.70 (</a:t>
            </a:r>
            <a:r>
              <a:rPr kumimoji="1" lang="el-GR" altLang="en-US" sz="2400" dirty="0"/>
              <a:t>μ</a:t>
            </a:r>
            <a:r>
              <a:rPr kumimoji="1" lang="en-US" altLang="en-US" sz="2400" dirty="0"/>
              <a:t>) – this value is a </a:t>
            </a:r>
            <a:r>
              <a:rPr kumimoji="1" lang="en-US" altLang="en-US" sz="2400" i="1" dirty="0"/>
              <a:t>parameter</a:t>
            </a:r>
            <a:endParaRPr kumimoji="1" lang="en-US" altLang="en-US" sz="2400" dirty="0"/>
          </a:p>
          <a:p>
            <a:pPr marL="365760" indent="-365760">
              <a:buFont typeface="Arial" pitchFamily="34" charset="0"/>
              <a:buChar char="•"/>
            </a:pPr>
            <a:r>
              <a:rPr kumimoji="1" lang="en-US" altLang="en-US" sz="2400" dirty="0"/>
              <a:t>The box reports the statistical information for a random sample of education majors</a:t>
            </a:r>
          </a:p>
          <a:p>
            <a:endParaRPr lang="en-IN" b="1" dirty="0"/>
          </a:p>
        </p:txBody>
      </p:sp>
      <p:graphicFrame>
        <p:nvGraphicFramePr>
          <p:cNvPr id="12" name="Table 3">
            <a:extLst>
              <a:ext uri="{FF2B5EF4-FFF2-40B4-BE49-F238E27FC236}">
                <a16:creationId xmlns:a16="http://schemas.microsoft.com/office/drawing/2014/main" id="{2BCB1C39-5375-43C2-A4AC-9C20DEE5D14E}"/>
              </a:ext>
            </a:extLst>
          </p:cNvPr>
          <p:cNvGraphicFramePr>
            <a:graphicFrameLocks noGrp="1"/>
          </p:cNvGraphicFramePr>
          <p:nvPr>
            <p:ph type="tbl" sz="quarter" idx="10"/>
            <p:extLst>
              <p:ext uri="{D42A27DB-BD31-4B8C-83A1-F6EECF244321}">
                <p14:modId xmlns:p14="http://schemas.microsoft.com/office/powerpoint/2010/main" val="3913204418"/>
              </p:ext>
            </p:extLst>
          </p:nvPr>
        </p:nvGraphicFramePr>
        <p:xfrm>
          <a:off x="7053263" y="1836737"/>
          <a:ext cx="4206240" cy="182880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3636679400"/>
                    </a:ext>
                  </a:extLst>
                </a:gridCol>
                <a:gridCol w="2103120">
                  <a:extLst>
                    <a:ext uri="{9D8B030D-6E8A-4147-A177-3AD203B41FA5}">
                      <a16:colId xmlns:a16="http://schemas.microsoft.com/office/drawing/2014/main" val="2739455706"/>
                    </a:ext>
                  </a:extLst>
                </a:gridCol>
              </a:tblGrid>
              <a:tr h="609600">
                <a:tc>
                  <a:txBody>
                    <a:bodyPr/>
                    <a:lstStyle/>
                    <a:p>
                      <a:pPr algn="ctr"/>
                      <a:r>
                        <a:rPr lang="en-IN" sz="2400" b="0" dirty="0">
                          <a:solidFill>
                            <a:srgbClr val="000000"/>
                          </a:solidFill>
                          <a:latin typeface="Arial" panose="020B0604020202020204" pitchFamily="34" charset="0"/>
                          <a:cs typeface="Arial" panose="020B0604020202020204" pitchFamily="34" charset="0"/>
                        </a:rPr>
                        <a:t>mean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IN" sz="2400" b="0" dirty="0">
                          <a:solidFill>
                            <a:srgbClr val="000000"/>
                          </a:solidFill>
                          <a:latin typeface="Arial" panose="020B0604020202020204" pitchFamily="34" charset="0"/>
                          <a:cs typeface="Arial" panose="020B0604020202020204" pitchFamily="34" charset="0"/>
                        </a:rPr>
                        <a:t>3.00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4215124"/>
                  </a:ext>
                </a:extLst>
              </a:tr>
              <a:tr h="609600">
                <a:tc>
                  <a:txBody>
                    <a:bodyPr/>
                    <a:lstStyle/>
                    <a:p>
                      <a:pPr algn="ctr"/>
                      <a:r>
                        <a:rPr lang="en-IN" sz="2400" b="0" dirty="0">
                          <a:solidFill>
                            <a:srgbClr val="000000"/>
                          </a:solidFill>
                          <a:latin typeface="Arial" panose="020B0604020202020204" pitchFamily="34" charset="0"/>
                          <a:cs typeface="Arial" panose="020B0604020202020204" pitchFamily="34" charset="0"/>
                        </a:rPr>
                        <a:t>s =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IN" sz="2400" b="0" dirty="0">
                          <a:solidFill>
                            <a:srgbClr val="000000"/>
                          </a:solidFill>
                          <a:latin typeface="Arial" panose="020B0604020202020204" pitchFamily="34" charset="0"/>
                          <a:cs typeface="Arial" panose="020B0604020202020204" pitchFamily="34" charset="0"/>
                        </a:rPr>
                        <a:t>0.70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7421700"/>
                  </a:ext>
                </a:extLst>
              </a:tr>
              <a:tr h="609600">
                <a:tc>
                  <a:txBody>
                    <a:bodyPr/>
                    <a:lstStyle/>
                    <a:p>
                      <a:pPr algn="ctr"/>
                      <a:r>
                        <a:rPr lang="en-IN" sz="2400" b="0" dirty="0">
                          <a:solidFill>
                            <a:srgbClr val="000000"/>
                          </a:solidFill>
                          <a:latin typeface="Arial" panose="020B0604020202020204" pitchFamily="34" charset="0"/>
                          <a:cs typeface="Arial" panose="020B0604020202020204" pitchFamily="34" charset="0"/>
                        </a:rPr>
                        <a:t>N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IN" sz="2400" b="0" dirty="0">
                          <a:solidFill>
                            <a:srgbClr val="000000"/>
                          </a:solidFill>
                          <a:latin typeface="Arial" panose="020B0604020202020204" pitchFamily="34" charset="0"/>
                          <a:cs typeface="Arial" panose="020B0604020202020204" pitchFamily="34" charset="0"/>
                        </a:rPr>
                        <a:t>117</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321635"/>
                  </a:ext>
                </a:extLst>
              </a:tr>
            </a:tbl>
          </a:graphicData>
        </a:graphic>
      </p:graphicFrame>
    </p:spTree>
    <p:extLst>
      <p:ext uri="{BB962C8B-B14F-4D97-AF65-F5344CB8AC3E}">
        <p14:creationId xmlns:p14="http://schemas.microsoft.com/office/powerpoint/2010/main" val="3652342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a:t>
            </a:r>
            <a:r>
              <a:rPr kumimoji="1" lang="en-US" altLang="en-US" dirty="0"/>
              <a:t>(3 of 10)</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1200"/>
              </a:spcAft>
            </a:pPr>
            <a:r>
              <a:rPr lang="en-US" altLang="en-US" dirty="0"/>
              <a:t>There is a difference between the parameter (2.70) and the statistic (3.00)</a:t>
            </a:r>
          </a:p>
          <a:p>
            <a:pPr marL="822960" lvl="1" indent="-320040">
              <a:spcBef>
                <a:spcPts val="600"/>
              </a:spcBef>
              <a:spcAft>
                <a:spcPts val="1200"/>
              </a:spcAft>
            </a:pPr>
            <a:r>
              <a:rPr lang="en-US" altLang="en-US" dirty="0"/>
              <a:t>It seems that education majors do have higher GPAs</a:t>
            </a:r>
          </a:p>
          <a:p>
            <a:pPr marL="365760" indent="-365760">
              <a:spcBef>
                <a:spcPts val="600"/>
              </a:spcBef>
              <a:spcAft>
                <a:spcPts val="1200"/>
              </a:spcAft>
            </a:pPr>
            <a:r>
              <a:rPr lang="en-US" altLang="en-US" dirty="0"/>
              <a:t>However, we are working with a random sample (not all education majors)</a:t>
            </a:r>
          </a:p>
          <a:p>
            <a:pPr marL="365760" indent="-365760">
              <a:spcBef>
                <a:spcPts val="600"/>
              </a:spcBef>
              <a:spcAft>
                <a:spcPts val="1200"/>
              </a:spcAft>
            </a:pPr>
            <a:r>
              <a:rPr lang="en-US" altLang="en-US" dirty="0"/>
              <a:t>The observed difference may have been caused by random chance</a:t>
            </a:r>
          </a:p>
        </p:txBody>
      </p:sp>
    </p:spTree>
    <p:extLst>
      <p:ext uri="{BB962C8B-B14F-4D97-AF65-F5344CB8AC3E}">
        <p14:creationId xmlns:p14="http://schemas.microsoft.com/office/powerpoint/2010/main" val="3531004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a:t>
            </a:r>
            <a:r>
              <a:rPr kumimoji="1" lang="en-US" altLang="en-US" dirty="0"/>
              <a:t>(4 of 10)</a:t>
            </a:r>
            <a:endParaRPr lang="en-IN" dirty="0"/>
          </a:p>
        </p:txBody>
      </p:sp>
      <p:sp>
        <p:nvSpPr>
          <p:cNvPr id="3" name="Text Placeholder 2"/>
          <p:cNvSpPr>
            <a:spLocks noGrp="1"/>
          </p:cNvSpPr>
          <p:nvPr>
            <p:ph type="body" sz="quarter" idx="17"/>
          </p:nvPr>
        </p:nvSpPr>
        <p:spPr/>
        <p:txBody>
          <a:bodyPr/>
          <a:lstStyle/>
          <a:p>
            <a:pPr marL="571500" indent="-571500">
              <a:spcBef>
                <a:spcPts val="600"/>
              </a:spcBef>
              <a:spcAft>
                <a:spcPts val="600"/>
              </a:spcAft>
              <a:buNone/>
            </a:pPr>
            <a:r>
              <a:rPr lang="en-US" altLang="en-US" dirty="0"/>
              <a:t>Two explanations for the difference:</a:t>
            </a:r>
          </a:p>
          <a:p>
            <a:pPr marL="571500" indent="-571500">
              <a:spcBef>
                <a:spcPts val="600"/>
              </a:spcBef>
              <a:spcAft>
                <a:spcPts val="600"/>
              </a:spcAft>
              <a:buFont typeface="Times" panose="02020603050405020304" pitchFamily="18" charset="0"/>
              <a:buAutoNum type="arabicPeriod"/>
            </a:pPr>
            <a:r>
              <a:rPr lang="en-US" altLang="en-US" dirty="0"/>
              <a:t>The sample mean (3.00) is the same as the population mean (2.70)</a:t>
            </a:r>
          </a:p>
          <a:p>
            <a:pPr marL="966788" lvl="1" indent="-495300">
              <a:spcBef>
                <a:spcPts val="600"/>
              </a:spcBef>
              <a:spcAft>
                <a:spcPts val="600"/>
              </a:spcAft>
            </a:pPr>
            <a:r>
              <a:rPr lang="en-US" altLang="en-US" dirty="0"/>
              <a:t>The difference is trivial and caused by random chance</a:t>
            </a:r>
          </a:p>
          <a:p>
            <a:pPr marL="571500" indent="-571500">
              <a:spcBef>
                <a:spcPts val="600"/>
              </a:spcBef>
              <a:spcAft>
                <a:spcPts val="600"/>
              </a:spcAft>
              <a:buFont typeface="Times" panose="02020603050405020304" pitchFamily="18" charset="0"/>
              <a:buAutoNum type="arabicPeriod"/>
            </a:pPr>
            <a:r>
              <a:rPr lang="en-US" altLang="en-US" dirty="0"/>
              <a:t>The difference is real (significant)</a:t>
            </a:r>
          </a:p>
          <a:p>
            <a:pPr marL="966788" lvl="1" indent="-495300">
              <a:spcBef>
                <a:spcPts val="600"/>
              </a:spcBef>
              <a:spcAft>
                <a:spcPts val="600"/>
              </a:spcAft>
            </a:pPr>
            <a:r>
              <a:rPr lang="en-US" altLang="en-US" dirty="0"/>
              <a:t>Education majors are different from all students</a:t>
            </a:r>
          </a:p>
        </p:txBody>
      </p:sp>
    </p:spTree>
    <p:extLst>
      <p:ext uri="{BB962C8B-B14F-4D97-AF65-F5344CB8AC3E}">
        <p14:creationId xmlns:p14="http://schemas.microsoft.com/office/powerpoint/2010/main" val="1043994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Hypotheses</a:t>
            </a:r>
            <a:endParaRPr lang="en-IN" dirty="0"/>
          </a:p>
        </p:txBody>
      </p:sp>
      <p:sp>
        <p:nvSpPr>
          <p:cNvPr id="3" name="Text Placeholder 2"/>
          <p:cNvSpPr>
            <a:spLocks noGrp="1"/>
          </p:cNvSpPr>
          <p:nvPr>
            <p:ph type="body" sz="quarter" idx="17"/>
          </p:nvPr>
        </p:nvSpPr>
        <p:spPr/>
        <p:txBody>
          <a:bodyPr/>
          <a:lstStyle/>
          <a:p>
            <a:pPr marL="495300" indent="-495300">
              <a:lnSpc>
                <a:spcPct val="120000"/>
              </a:lnSpc>
              <a:spcBef>
                <a:spcPts val="600"/>
              </a:spcBef>
              <a:spcAft>
                <a:spcPts val="600"/>
              </a:spcAft>
              <a:buFont typeface="Times" panose="02020603050405020304" pitchFamily="18" charset="0"/>
              <a:buAutoNum type="arabicPeriod"/>
            </a:pPr>
            <a:r>
              <a:rPr lang="en-US" altLang="en-US" dirty="0"/>
              <a:t>Null Hypothesis (H</a:t>
            </a:r>
            <a:r>
              <a:rPr lang="en-US" altLang="en-US" baseline="-25000" dirty="0"/>
              <a:t>0</a:t>
            </a:r>
            <a:r>
              <a:rPr lang="en-US" altLang="en-US" dirty="0"/>
              <a:t>)</a:t>
            </a:r>
          </a:p>
          <a:p>
            <a:pPr lvl="1">
              <a:spcBef>
                <a:spcPts val="600"/>
              </a:spcBef>
              <a:spcAft>
                <a:spcPts val="600"/>
              </a:spcAft>
            </a:pPr>
            <a:r>
              <a:rPr lang="en-US" altLang="en-US" sz="2200" dirty="0">
                <a:solidFill>
                  <a:srgbClr val="000000"/>
                </a:solidFill>
              </a:rPr>
              <a:t>“The difference is caused by random chance”</a:t>
            </a:r>
          </a:p>
          <a:p>
            <a:pPr lvl="1">
              <a:lnSpc>
                <a:spcPct val="120000"/>
              </a:lnSpc>
              <a:spcBef>
                <a:spcPts val="600"/>
              </a:spcBef>
              <a:spcAft>
                <a:spcPts val="600"/>
              </a:spcAft>
            </a:pPr>
            <a:r>
              <a:rPr lang="en-US" altLang="en-US" sz="2200" dirty="0">
                <a:solidFill>
                  <a:srgbClr val="000000"/>
                </a:solidFill>
              </a:rPr>
              <a:t>H</a:t>
            </a:r>
            <a:r>
              <a:rPr lang="en-US" altLang="en-US" sz="2200" baseline="-25000" dirty="0">
                <a:solidFill>
                  <a:srgbClr val="000000"/>
                </a:solidFill>
              </a:rPr>
              <a:t>0</a:t>
            </a:r>
            <a:r>
              <a:rPr lang="en-US" altLang="en-US" sz="2200" dirty="0">
                <a:solidFill>
                  <a:srgbClr val="000000"/>
                </a:solidFill>
              </a:rPr>
              <a:t> always states there is “no significant difference”</a:t>
            </a:r>
          </a:p>
          <a:p>
            <a:pPr marL="495300" indent="-495300">
              <a:spcBef>
                <a:spcPts val="600"/>
              </a:spcBef>
              <a:spcAft>
                <a:spcPts val="600"/>
              </a:spcAft>
              <a:buFont typeface="Times" panose="02020603050405020304" pitchFamily="18" charset="0"/>
              <a:buAutoNum type="arabicPeriod"/>
            </a:pPr>
            <a:r>
              <a:rPr lang="en-US" altLang="en-US" dirty="0"/>
              <a:t>Alternative hypothesis (H</a:t>
            </a:r>
            <a:r>
              <a:rPr lang="en-US" altLang="en-US" baseline="-25000" dirty="0"/>
              <a:t>1</a:t>
            </a:r>
            <a:r>
              <a:rPr lang="en-US" altLang="en-US" dirty="0"/>
              <a:t>)</a:t>
            </a:r>
          </a:p>
          <a:p>
            <a:pPr lvl="1">
              <a:spcBef>
                <a:spcPts val="600"/>
              </a:spcBef>
              <a:spcAft>
                <a:spcPts val="600"/>
              </a:spcAft>
            </a:pPr>
            <a:r>
              <a:rPr lang="en-US" altLang="en-US" sz="2200" dirty="0">
                <a:solidFill>
                  <a:srgbClr val="000000"/>
                </a:solidFill>
              </a:rPr>
              <a:t>“The difference is real”</a:t>
            </a:r>
          </a:p>
          <a:p>
            <a:pPr lvl="1">
              <a:lnSpc>
                <a:spcPct val="110000"/>
              </a:lnSpc>
              <a:spcBef>
                <a:spcPts val="600"/>
              </a:spcBef>
              <a:spcAft>
                <a:spcPts val="600"/>
              </a:spcAft>
            </a:pPr>
            <a:r>
              <a:rPr lang="en-US" altLang="en-US" sz="2200" dirty="0">
                <a:solidFill>
                  <a:srgbClr val="000000"/>
                </a:solidFill>
              </a:rPr>
              <a:t>H</a:t>
            </a:r>
            <a:r>
              <a:rPr lang="en-US" altLang="en-US" sz="2200" baseline="-25000" dirty="0">
                <a:solidFill>
                  <a:srgbClr val="000000"/>
                </a:solidFill>
              </a:rPr>
              <a:t>1</a:t>
            </a:r>
            <a:r>
              <a:rPr lang="en-US" altLang="en-US" sz="2200" dirty="0">
                <a:solidFill>
                  <a:srgbClr val="000000"/>
                </a:solidFill>
              </a:rPr>
              <a:t> always contradicts H</a:t>
            </a:r>
            <a:r>
              <a:rPr lang="en-US" altLang="en-US" sz="2200" baseline="-25000" dirty="0">
                <a:solidFill>
                  <a:srgbClr val="000000"/>
                </a:solidFill>
              </a:rPr>
              <a:t>0</a:t>
            </a:r>
          </a:p>
          <a:p>
            <a:pPr marL="495300" indent="-495300">
              <a:spcBef>
                <a:spcPts val="600"/>
              </a:spcBef>
              <a:spcAft>
                <a:spcPts val="600"/>
              </a:spcAft>
            </a:pPr>
            <a:r>
              <a:rPr lang="en-US" altLang="en-US" dirty="0"/>
              <a:t>One (and only one) of these explanations </a:t>
            </a:r>
            <a:r>
              <a:rPr lang="en-US" altLang="en-US" i="1" dirty="0"/>
              <a:t>must</a:t>
            </a:r>
            <a:r>
              <a:rPr lang="en-US" altLang="en-US" dirty="0"/>
              <a:t> be true, but which one?</a:t>
            </a:r>
          </a:p>
        </p:txBody>
      </p:sp>
    </p:spTree>
    <p:extLst>
      <p:ext uri="{BB962C8B-B14F-4D97-AF65-F5344CB8AC3E}">
        <p14:creationId xmlns:p14="http://schemas.microsoft.com/office/powerpoint/2010/main" val="4033432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Test the Explanations	</a:t>
            </a:r>
            <a:r>
              <a:rPr kumimoji="1" lang="en-US" altLang="en-US" dirty="0"/>
              <a:t> (1 of 3)</a:t>
            </a:r>
            <a:endParaRPr lang="en-IN" dirty="0"/>
          </a:p>
        </p:txBody>
      </p:sp>
      <p:sp>
        <p:nvSpPr>
          <p:cNvPr id="3" name="Text Placeholder 2"/>
          <p:cNvSpPr>
            <a:spLocks noGrp="1"/>
          </p:cNvSpPr>
          <p:nvPr>
            <p:ph type="body" sz="quarter" idx="17"/>
          </p:nvPr>
        </p:nvSpPr>
        <p:spPr/>
        <p:txBody>
          <a:bodyPr/>
          <a:lstStyle/>
          <a:p>
            <a:pPr marL="365760" indent="-365760">
              <a:lnSpc>
                <a:spcPct val="110000"/>
              </a:lnSpc>
              <a:spcBef>
                <a:spcPts val="600"/>
              </a:spcBef>
              <a:spcAft>
                <a:spcPts val="600"/>
              </a:spcAft>
            </a:pPr>
            <a:r>
              <a:rPr lang="en-US" altLang="en-US" dirty="0"/>
              <a:t>Assume the H</a:t>
            </a:r>
            <a:r>
              <a:rPr lang="en-US" altLang="en-US" baseline="-25000" dirty="0"/>
              <a:t>0 </a:t>
            </a:r>
            <a:r>
              <a:rPr lang="en-US" altLang="en-US" dirty="0"/>
              <a:t>is true</a:t>
            </a:r>
          </a:p>
          <a:p>
            <a:pPr marL="822960" lvl="1" indent="-320040">
              <a:lnSpc>
                <a:spcPct val="120000"/>
              </a:lnSpc>
              <a:spcBef>
                <a:spcPts val="600"/>
              </a:spcBef>
              <a:spcAft>
                <a:spcPts val="600"/>
              </a:spcAft>
            </a:pPr>
            <a:r>
              <a:rPr lang="en-US" altLang="en-US" dirty="0"/>
              <a:t>What is the probability of getting the sample mean (2.70) if the H</a:t>
            </a:r>
            <a:r>
              <a:rPr lang="en-US" altLang="en-US" baseline="-25000" dirty="0"/>
              <a:t>0</a:t>
            </a:r>
            <a:r>
              <a:rPr lang="en-US" altLang="en-US" dirty="0"/>
              <a:t> is true and all education majors really have a mean of 3.00?</a:t>
            </a:r>
          </a:p>
          <a:p>
            <a:pPr marL="822960" lvl="1" indent="-320040">
              <a:lnSpc>
                <a:spcPct val="120000"/>
              </a:lnSpc>
              <a:spcBef>
                <a:spcPts val="600"/>
              </a:spcBef>
              <a:spcAft>
                <a:spcPts val="600"/>
              </a:spcAft>
            </a:pPr>
            <a:r>
              <a:rPr lang="en-US" altLang="en-US" dirty="0"/>
              <a:t>If the probability is less than 0.05,  reject the null hypothesis</a:t>
            </a:r>
            <a:endParaRPr lang="en-US" altLang="en-US" baseline="-25000" dirty="0"/>
          </a:p>
        </p:txBody>
      </p:sp>
    </p:spTree>
    <p:extLst>
      <p:ext uri="{BB962C8B-B14F-4D97-AF65-F5344CB8AC3E}">
        <p14:creationId xmlns:p14="http://schemas.microsoft.com/office/powerpoint/2010/main" val="1076947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kern="0" dirty="0"/>
              <a:t>Test the Explanations </a:t>
            </a:r>
            <a:r>
              <a:rPr kumimoji="1" lang="en-US" altLang="en-US" sz="3600" dirty="0"/>
              <a:t>(2 of 3)</a:t>
            </a:r>
            <a:r>
              <a:rPr lang="en-US" sz="3600" kern="0" dirty="0"/>
              <a:t>	</a:t>
            </a:r>
            <a:br>
              <a:rPr lang="en-US" sz="3600" kern="0" dirty="0"/>
            </a:br>
            <a:endParaRPr lang="en-IN" dirty="0"/>
          </a:p>
        </p:txBody>
      </p:sp>
      <p:sp>
        <p:nvSpPr>
          <p:cNvPr id="3" name="Text Placeholder 2"/>
          <p:cNvSpPr>
            <a:spLocks noGrp="1"/>
          </p:cNvSpPr>
          <p:nvPr>
            <p:ph type="body" sz="quarter" idx="17"/>
          </p:nvPr>
        </p:nvSpPr>
        <p:spPr/>
        <p:txBody>
          <a:bodyPr/>
          <a:lstStyle/>
          <a:p>
            <a:pPr marL="365760" indent="-365760">
              <a:lnSpc>
                <a:spcPct val="120000"/>
              </a:lnSpc>
              <a:spcAft>
                <a:spcPts val="600"/>
              </a:spcAft>
            </a:pPr>
            <a:r>
              <a:rPr lang="en-US" altLang="en-US" dirty="0"/>
              <a:t>Use the 0.05 value as a guideline to identify differences that would be rare if H</a:t>
            </a:r>
            <a:r>
              <a:rPr lang="en-US" altLang="en-US" baseline="-25000" dirty="0"/>
              <a:t>0</a:t>
            </a:r>
            <a:r>
              <a:rPr lang="en-US" altLang="en-US" dirty="0"/>
              <a:t> is true</a:t>
            </a:r>
          </a:p>
          <a:p>
            <a:pPr marL="365760" indent="-365760">
              <a:spcAft>
                <a:spcPts val="600"/>
              </a:spcAft>
            </a:pPr>
            <a:r>
              <a:rPr lang="en-US" altLang="en-US" dirty="0"/>
              <a:t>Use the </a:t>
            </a:r>
            <a:r>
              <a:rPr lang="en-US" altLang="en-US" i="1" dirty="0"/>
              <a:t>Z</a:t>
            </a:r>
            <a:r>
              <a:rPr lang="en-US" altLang="en-US" dirty="0"/>
              <a:t> score formula and Appendix A to determine the probability of getting the observed difference</a:t>
            </a:r>
          </a:p>
          <a:p>
            <a:pPr marL="365760" indent="-365760">
              <a:spcAft>
                <a:spcPts val="600"/>
              </a:spcAft>
            </a:pPr>
            <a:r>
              <a:rPr lang="en-US" altLang="en-US" dirty="0"/>
              <a:t>If the probability is less than 0.05, the calculated or “observed” </a:t>
            </a:r>
            <a:r>
              <a:rPr lang="en-US" altLang="en-US" i="1" dirty="0"/>
              <a:t>Z</a:t>
            </a:r>
            <a:r>
              <a:rPr lang="en-US" altLang="en-US" dirty="0"/>
              <a:t> score will be beyond ±1.96 (the “critical” </a:t>
            </a:r>
            <a:r>
              <a:rPr lang="en-US" altLang="en-US" i="1" dirty="0"/>
              <a:t>Z</a:t>
            </a:r>
            <a:r>
              <a:rPr lang="en-US" altLang="en-US" dirty="0"/>
              <a:t> score)</a:t>
            </a:r>
          </a:p>
        </p:txBody>
      </p:sp>
    </p:spTree>
    <p:extLst>
      <p:ext uri="{BB962C8B-B14F-4D97-AF65-F5344CB8AC3E}">
        <p14:creationId xmlns:p14="http://schemas.microsoft.com/office/powerpoint/2010/main" val="3118979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kern="0" dirty="0"/>
              <a:t>Test the Explanations </a:t>
            </a:r>
            <a:r>
              <a:rPr kumimoji="1" lang="en-US" altLang="en-US" sz="3600" dirty="0"/>
              <a:t>(3 of 3) </a:t>
            </a:r>
            <a:r>
              <a:rPr lang="en-US" sz="3600" kern="0" dirty="0"/>
              <a:t>	</a:t>
            </a:r>
            <a:br>
              <a:rPr lang="en-US" sz="3600" kern="0" dirty="0"/>
            </a:b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600"/>
              </a:spcAft>
            </a:pPr>
            <a:r>
              <a:rPr lang="en-US" altLang="en-US" dirty="0"/>
              <a:t>Substituting the values into the formula, we calculate a </a:t>
            </a:r>
            <a:r>
              <a:rPr lang="en-US" altLang="en-US" i="1" dirty="0"/>
              <a:t>Z</a:t>
            </a:r>
            <a:r>
              <a:rPr lang="en-US" altLang="en-US" dirty="0"/>
              <a:t> score of 4.62</a:t>
            </a:r>
          </a:p>
          <a:p>
            <a:pPr marL="365760" indent="-365760">
              <a:spcBef>
                <a:spcPts val="600"/>
              </a:spcBef>
              <a:spcAft>
                <a:spcPts val="600"/>
              </a:spcAft>
            </a:pPr>
            <a:r>
              <a:rPr lang="en-US" altLang="en-US" dirty="0"/>
              <a:t>This is beyond ±1.96</a:t>
            </a:r>
          </a:p>
          <a:p>
            <a:pPr marL="822960" lvl="1" indent="-320040">
              <a:lnSpc>
                <a:spcPct val="110000"/>
              </a:lnSpc>
              <a:spcBef>
                <a:spcPts val="600"/>
              </a:spcBef>
              <a:spcAft>
                <a:spcPts val="600"/>
              </a:spcAft>
            </a:pPr>
            <a:r>
              <a:rPr lang="en-US" altLang="en-US" dirty="0"/>
              <a:t>A difference this large would be rare if H</a:t>
            </a:r>
            <a:r>
              <a:rPr lang="en-US" altLang="en-US" baseline="-25000" dirty="0"/>
              <a:t>0</a:t>
            </a:r>
            <a:r>
              <a:rPr lang="en-US" altLang="en-US" dirty="0"/>
              <a:t> is true</a:t>
            </a:r>
          </a:p>
          <a:p>
            <a:pPr marL="365760" indent="-365760">
              <a:lnSpc>
                <a:spcPct val="120000"/>
              </a:lnSpc>
              <a:spcBef>
                <a:spcPts val="600"/>
              </a:spcBef>
              <a:spcAft>
                <a:spcPts val="600"/>
              </a:spcAft>
            </a:pPr>
            <a:r>
              <a:rPr lang="en-US" altLang="en-US" dirty="0"/>
              <a:t>Reject H</a:t>
            </a:r>
            <a:r>
              <a:rPr lang="en-US" altLang="en-US" baseline="-25000" dirty="0"/>
              <a:t>0</a:t>
            </a:r>
          </a:p>
        </p:txBody>
      </p:sp>
    </p:spTree>
    <p:extLst>
      <p:ext uri="{BB962C8B-B14F-4D97-AF65-F5344CB8AC3E}">
        <p14:creationId xmlns:p14="http://schemas.microsoft.com/office/powerpoint/2010/main" val="118895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Basic Logic	</a:t>
            </a:r>
            <a:endParaRPr lang="en-IN" dirty="0"/>
          </a:p>
        </p:txBody>
      </p:sp>
      <p:sp>
        <p:nvSpPr>
          <p:cNvPr id="3" name="Text Placeholder 2"/>
          <p:cNvSpPr>
            <a:spLocks noGrp="1"/>
          </p:cNvSpPr>
          <p:nvPr>
            <p:ph type="body" sz="quarter" idx="17"/>
          </p:nvPr>
        </p:nvSpPr>
        <p:spPr/>
        <p:txBody>
          <a:bodyPr/>
          <a:lstStyle/>
          <a:p>
            <a:pPr marL="365760" indent="-365760">
              <a:spcAft>
                <a:spcPts val="1200"/>
              </a:spcAft>
            </a:pPr>
            <a:r>
              <a:rPr lang="en-US" altLang="en-US" dirty="0"/>
              <a:t>This difference is </a:t>
            </a:r>
            <a:r>
              <a:rPr lang="en-US" altLang="en-US" i="1" dirty="0"/>
              <a:t>statistically</a:t>
            </a:r>
            <a:r>
              <a:rPr lang="en-US" altLang="en-US" dirty="0"/>
              <a:t> </a:t>
            </a:r>
            <a:r>
              <a:rPr lang="en-US" altLang="en-US" i="1" dirty="0"/>
              <a:t>significant</a:t>
            </a:r>
            <a:endParaRPr lang="en-US" altLang="en-US" dirty="0"/>
          </a:p>
          <a:p>
            <a:pPr marL="365760" indent="-365760">
              <a:spcAft>
                <a:spcPts val="1200"/>
              </a:spcAft>
            </a:pPr>
            <a:r>
              <a:rPr lang="en-US" altLang="en-US" dirty="0"/>
              <a:t>The GPA of education majors is </a:t>
            </a:r>
            <a:r>
              <a:rPr lang="en-US" altLang="en-US" i="1" dirty="0"/>
              <a:t>significantly</a:t>
            </a:r>
            <a:r>
              <a:rPr lang="en-US" altLang="en-US" dirty="0"/>
              <a:t> different from the GPA of the general student body</a:t>
            </a:r>
          </a:p>
        </p:txBody>
      </p:sp>
    </p:spTree>
    <p:extLst>
      <p:ext uri="{BB962C8B-B14F-4D97-AF65-F5344CB8AC3E}">
        <p14:creationId xmlns:p14="http://schemas.microsoft.com/office/powerpoint/2010/main" val="3490238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a:t>
            </a:r>
            <a:r>
              <a:rPr kumimoji="1" lang="en-US" altLang="en-US" dirty="0"/>
              <a:t>(5 of 10)</a:t>
            </a:r>
            <a:endParaRPr lang="en-IN" dirty="0"/>
          </a:p>
        </p:txBody>
      </p:sp>
      <p:sp>
        <p:nvSpPr>
          <p:cNvPr id="5" name="Text Placeholder 2"/>
          <p:cNvSpPr>
            <a:spLocks noGrp="1"/>
          </p:cNvSpPr>
          <p:nvPr>
            <p:ph type="body" sz="quarter" idx="17"/>
          </p:nvPr>
        </p:nvSpPr>
        <p:spPr>
          <a:xfrm>
            <a:off x="743576" y="1638300"/>
            <a:ext cx="10711543" cy="976313"/>
          </a:xfrm>
        </p:spPr>
        <p:txBody>
          <a:bodyPr/>
          <a:lstStyle/>
          <a:p>
            <a:pPr marL="365760" indent="-365760"/>
            <a:r>
              <a:rPr lang="en-US" altLang="en-US" dirty="0"/>
              <a:t>Effectiveness of rehabilitation center for alcoholics</a:t>
            </a:r>
          </a:p>
          <a:p>
            <a:pPr marL="365760" indent="-365760"/>
            <a:r>
              <a:rPr lang="en-US" altLang="en-US" dirty="0"/>
              <a:t>Absentee rates for sample and community: </a:t>
            </a:r>
          </a:p>
        </p:txBody>
      </p:sp>
      <p:graphicFrame>
        <p:nvGraphicFramePr>
          <p:cNvPr id="7" name="Table 3" descr="A table of two rows and two columns. The column headers read, community, and sample of treated alcoholics. The table infers the following data: mu equals 7.2 days per year and X bar equals 6.8 days per year; sigma equals 1.43 and N equals 127."/>
          <p:cNvGraphicFramePr>
            <a:graphicFrameLocks noGrp="1"/>
          </p:cNvGraphicFramePr>
          <p:nvPr>
            <p:ph type="tbl" sz="quarter" idx="10"/>
            <p:extLst>
              <p:ext uri="{D42A27DB-BD31-4B8C-83A1-F6EECF244321}">
                <p14:modId xmlns:p14="http://schemas.microsoft.com/office/powerpoint/2010/main" val="1448153942"/>
              </p:ext>
            </p:extLst>
          </p:nvPr>
        </p:nvGraphicFramePr>
        <p:xfrm>
          <a:off x="2346960" y="3069229"/>
          <a:ext cx="7498080" cy="155448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tblGrid>
              <a:tr h="518160">
                <a:tc>
                  <a:txBody>
                    <a:bodyPr/>
                    <a:lstStyle/>
                    <a:p>
                      <a:pPr algn="ctr"/>
                      <a:r>
                        <a:rPr lang="en-IN" sz="2000" b="0" i="0" u="none" strike="noStrike" kern="1200" baseline="0" dirty="0">
                          <a:solidFill>
                            <a:sysClr val="windowText" lastClr="000000"/>
                          </a:solidFill>
                          <a:latin typeface="Arial" panose="020B0604020202020204" pitchFamily="34" charset="0"/>
                          <a:ea typeface="+mn-ea"/>
                          <a:cs typeface="Arial" panose="020B0604020202020204" pitchFamily="34" charset="0"/>
                        </a:rPr>
                        <a:t>Community</a:t>
                      </a:r>
                      <a:endParaRPr lang="en-IN" sz="2000" dirty="0">
                        <a:solidFill>
                          <a:sysClr val="windowText" lastClr="000000"/>
                        </a:solidFill>
                        <a:latin typeface="Arial" panose="020B0604020202020204" pitchFamily="34" charset="0"/>
                        <a:cs typeface="Arial" panose="020B0604020202020204" pitchFamily="34" charset="0"/>
                      </a:endParaRPr>
                    </a:p>
                  </a:txBody>
                  <a:tcPr marL="52471" marR="52471" anchor="ctr">
                    <a:lnL w="12700" cmpd="sng">
                      <a:noFill/>
                    </a:lnL>
                    <a:lnR w="12700" cmpd="sng">
                      <a:noFill/>
                    </a:lnR>
                    <a:lnT w="28575" cap="flat" cmpd="sng" algn="ctr">
                      <a:solidFill>
                        <a:srgbClr val="006298"/>
                      </a:solidFill>
                      <a:prstDash val="solid"/>
                      <a:round/>
                      <a:headEnd type="none" w="med" len="med"/>
                      <a:tailEnd type="none" w="med" len="med"/>
                    </a:lnT>
                    <a:lnB w="28575" cap="flat" cmpd="sng" algn="ctr">
                      <a:solidFill>
                        <a:srgbClr val="006298"/>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r>
                        <a:rPr lang="en-IN" sz="2000" b="0" i="0" u="none" strike="noStrike" kern="1200" baseline="0" dirty="0">
                          <a:solidFill>
                            <a:sysClr val="windowText" lastClr="000000"/>
                          </a:solidFill>
                          <a:latin typeface="Arial" panose="020B0604020202020204" pitchFamily="34" charset="0"/>
                          <a:ea typeface="+mn-ea"/>
                          <a:cs typeface="Arial" panose="020B0604020202020204" pitchFamily="34" charset="0"/>
                        </a:rPr>
                        <a:t>Sample of Treated Alcoholics</a:t>
                      </a:r>
                      <a:endParaRPr lang="en-IN" sz="2000" dirty="0">
                        <a:solidFill>
                          <a:sysClr val="windowText" lastClr="000000"/>
                        </a:solidFill>
                        <a:latin typeface="Arial" panose="020B0604020202020204" pitchFamily="34" charset="0"/>
                        <a:cs typeface="Arial" panose="020B0604020202020204" pitchFamily="34" charset="0"/>
                      </a:endParaRPr>
                    </a:p>
                  </a:txBody>
                  <a:tcPr marL="52471" marR="52471" anchor="ctr">
                    <a:lnL w="12700" cmpd="sng">
                      <a:noFill/>
                    </a:lnL>
                    <a:lnR w="12700" cmpd="sng">
                      <a:noFill/>
                    </a:lnR>
                    <a:lnT w="28575" cap="flat" cmpd="sng" algn="ctr">
                      <a:solidFill>
                        <a:srgbClr val="006298"/>
                      </a:solidFill>
                      <a:prstDash val="solid"/>
                      <a:round/>
                      <a:headEnd type="none" w="med" len="med"/>
                      <a:tailEnd type="none" w="med" len="med"/>
                    </a:lnT>
                    <a:lnB w="28575" cap="flat" cmpd="sng" algn="ctr">
                      <a:solidFill>
                        <a:srgbClr val="006298"/>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0"/>
                  </a:ext>
                </a:extLst>
              </a:tr>
              <a:tr h="518160">
                <a:tc>
                  <a:txBody>
                    <a:bodyPr/>
                    <a:lstStyle/>
                    <a:p>
                      <a:r>
                        <a:rPr lang="en-IN" sz="2000" b="0" i="1" u="none" strike="noStrike" kern="1200" baseline="0" dirty="0">
                          <a:solidFill>
                            <a:sysClr val="windowText" lastClr="000000"/>
                          </a:solidFill>
                          <a:latin typeface="Arial" panose="020B0604020202020204" pitchFamily="34" charset="0"/>
                          <a:ea typeface="+mn-ea"/>
                          <a:cs typeface="Arial" panose="020B0604020202020204" pitchFamily="34" charset="0"/>
                        </a:rPr>
                        <a:t>µ </a:t>
                      </a:r>
                      <a:r>
                        <a:rPr lang="en-IN" sz="2000" b="0" i="0" u="none" strike="noStrike" kern="1200" baseline="0" dirty="0">
                          <a:solidFill>
                            <a:sysClr val="windowText" lastClr="000000"/>
                          </a:solidFill>
                          <a:latin typeface="Arial" panose="020B0604020202020204" pitchFamily="34" charset="0"/>
                          <a:ea typeface="+mn-ea"/>
                          <a:cs typeface="Arial" panose="020B0604020202020204" pitchFamily="34" charset="0"/>
                        </a:rPr>
                        <a:t>= 7.2 days per year</a:t>
                      </a:r>
                      <a:endParaRPr lang="en-IN" sz="2000" dirty="0">
                        <a:solidFill>
                          <a:sysClr val="windowText" lastClr="000000"/>
                        </a:solidFill>
                        <a:latin typeface="Arial" panose="020B0604020202020204" pitchFamily="34" charset="0"/>
                        <a:cs typeface="Arial" panose="020B0604020202020204" pitchFamily="34" charset="0"/>
                      </a:endParaRPr>
                    </a:p>
                  </a:txBody>
                  <a:tcPr marL="52471" marR="52471">
                    <a:lnT w="28575" cap="flat" cmpd="sng" algn="ctr">
                      <a:solidFill>
                        <a:srgbClr val="006298"/>
                      </a:solidFill>
                      <a:prstDash val="solid"/>
                      <a:round/>
                      <a:headEnd type="none" w="med" len="med"/>
                      <a:tailEnd type="none" w="med" len="med"/>
                    </a:lnT>
                    <a:noFill/>
                  </a:tcPr>
                </a:tc>
                <a:tc>
                  <a:txBody>
                    <a:bodyPr/>
                    <a:lstStyle/>
                    <a:p>
                      <a:r>
                        <a:rPr lang="en-IN" sz="2000" b="0" i="0" u="none" strike="noStrike" kern="1200" baseline="0" dirty="0">
                          <a:solidFill>
                            <a:sysClr val="windowText" lastClr="000000"/>
                          </a:solidFill>
                          <a:latin typeface="Arial" panose="020B0604020202020204" pitchFamily="34" charset="0"/>
                          <a:ea typeface="+mn-ea"/>
                          <a:cs typeface="Arial" panose="020B0604020202020204" pitchFamily="34" charset="0"/>
                        </a:rPr>
                        <a:t>  = 6.8 days per year</a:t>
                      </a:r>
                      <a:endParaRPr lang="en-IN" sz="2000" dirty="0">
                        <a:solidFill>
                          <a:sysClr val="windowText" lastClr="000000"/>
                        </a:solidFill>
                        <a:latin typeface="Arial" panose="020B0604020202020204" pitchFamily="34" charset="0"/>
                        <a:cs typeface="Arial" panose="020B0604020202020204" pitchFamily="34" charset="0"/>
                      </a:endParaRPr>
                    </a:p>
                  </a:txBody>
                  <a:tcPr marL="52471" marR="52471">
                    <a:lnT w="28575" cap="flat" cmpd="sng" algn="ctr">
                      <a:solidFill>
                        <a:srgbClr val="006298"/>
                      </a:solidFill>
                      <a:prstDash val="solid"/>
                      <a:round/>
                      <a:headEnd type="none" w="med" len="med"/>
                      <a:tailEnd type="none" w="med" len="med"/>
                    </a:lnT>
                    <a:noFill/>
                  </a:tcPr>
                </a:tc>
                <a:extLst>
                  <a:ext uri="{0D108BD9-81ED-4DB2-BD59-A6C34878D82A}">
                    <a16:rowId xmlns:a16="http://schemas.microsoft.com/office/drawing/2014/main" val="10001"/>
                  </a:ext>
                </a:extLst>
              </a:tr>
              <a:tr h="518160">
                <a:tc>
                  <a:txBody>
                    <a:bodyPr/>
                    <a:lstStyle/>
                    <a:p>
                      <a:r>
                        <a:rPr lang="el-GR" sz="2000" b="0" i="1" u="none" strike="noStrike" kern="1200" baseline="0" dirty="0">
                          <a:solidFill>
                            <a:sysClr val="windowText" lastClr="000000"/>
                          </a:solidFill>
                          <a:latin typeface="Arial" panose="020B0604020202020204" pitchFamily="34" charset="0"/>
                          <a:ea typeface="+mn-ea"/>
                          <a:cs typeface="Arial" panose="020B0604020202020204" pitchFamily="34" charset="0"/>
                        </a:rPr>
                        <a:t>σ</a:t>
                      </a:r>
                      <a:r>
                        <a:rPr lang="en-IN" sz="2000" b="0" i="1" u="none" strike="noStrike" kern="1200" baseline="0" dirty="0">
                          <a:solidFill>
                            <a:sysClr val="windowText" lastClr="000000"/>
                          </a:solidFill>
                          <a:latin typeface="Arial" panose="020B0604020202020204" pitchFamily="34" charset="0"/>
                          <a:ea typeface="+mn-ea"/>
                          <a:cs typeface="Arial" panose="020B0604020202020204" pitchFamily="34" charset="0"/>
                        </a:rPr>
                        <a:t> </a:t>
                      </a:r>
                      <a:r>
                        <a:rPr lang="en-IN" sz="2000" b="0" i="0" u="none" strike="noStrike" kern="1200" baseline="0" dirty="0">
                          <a:solidFill>
                            <a:sysClr val="windowText" lastClr="000000"/>
                          </a:solidFill>
                          <a:latin typeface="Arial" panose="020B0604020202020204" pitchFamily="34" charset="0"/>
                          <a:ea typeface="+mn-ea"/>
                          <a:cs typeface="Arial" panose="020B0604020202020204" pitchFamily="34" charset="0"/>
                        </a:rPr>
                        <a:t>= 1.43</a:t>
                      </a:r>
                      <a:endParaRPr lang="en-IN" sz="2000" dirty="0">
                        <a:solidFill>
                          <a:sysClr val="windowText" lastClr="000000"/>
                        </a:solidFill>
                        <a:latin typeface="Arial" panose="020B0604020202020204" pitchFamily="34" charset="0"/>
                        <a:cs typeface="Arial" panose="020B0604020202020204" pitchFamily="34" charset="0"/>
                      </a:endParaRPr>
                    </a:p>
                  </a:txBody>
                  <a:tcPr marL="52471" marR="52471">
                    <a:lnB w="28575" cap="flat" cmpd="sng" algn="ctr">
                      <a:solidFill>
                        <a:srgbClr val="006298"/>
                      </a:solidFill>
                      <a:prstDash val="solid"/>
                      <a:round/>
                      <a:headEnd type="none" w="med" len="med"/>
                      <a:tailEnd type="none" w="med" len="med"/>
                    </a:lnB>
                    <a:noFill/>
                  </a:tcPr>
                </a:tc>
                <a:tc>
                  <a:txBody>
                    <a:bodyPr/>
                    <a:lstStyle/>
                    <a:p>
                      <a:r>
                        <a:rPr lang="en-IN" sz="2000" b="0" i="1" u="none" strike="noStrike" kern="1200" baseline="0" dirty="0">
                          <a:solidFill>
                            <a:sysClr val="windowText" lastClr="000000"/>
                          </a:solidFill>
                          <a:latin typeface="Arial" panose="020B0604020202020204" pitchFamily="34" charset="0"/>
                          <a:ea typeface="+mn-ea"/>
                          <a:cs typeface="Arial" panose="020B0604020202020204" pitchFamily="34" charset="0"/>
                        </a:rPr>
                        <a:t>N </a:t>
                      </a:r>
                      <a:r>
                        <a:rPr lang="en-IN" sz="2000" b="0" i="0" u="none" strike="noStrike" kern="1200" baseline="0" dirty="0">
                          <a:solidFill>
                            <a:sysClr val="windowText" lastClr="000000"/>
                          </a:solidFill>
                          <a:latin typeface="Arial" panose="020B0604020202020204" pitchFamily="34" charset="0"/>
                          <a:ea typeface="+mn-ea"/>
                          <a:cs typeface="Arial" panose="020B0604020202020204" pitchFamily="34" charset="0"/>
                        </a:rPr>
                        <a:t>= 127</a:t>
                      </a:r>
                      <a:endParaRPr lang="en-IN" sz="2000" dirty="0">
                        <a:solidFill>
                          <a:sysClr val="windowText" lastClr="000000"/>
                        </a:solidFill>
                        <a:latin typeface="Arial" panose="020B0604020202020204" pitchFamily="34" charset="0"/>
                        <a:cs typeface="Arial" panose="020B0604020202020204" pitchFamily="34" charset="0"/>
                      </a:endParaRPr>
                    </a:p>
                  </a:txBody>
                  <a:tcPr marL="52471" marR="52471">
                    <a:lnB w="28575" cap="flat" cmpd="sng" algn="ctr">
                      <a:solidFill>
                        <a:srgbClr val="006298"/>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aphicFrame>
        <p:nvGraphicFramePr>
          <p:cNvPr id="10" name="Object 4">
            <a:extLst>
              <a:ext uri="{FF2B5EF4-FFF2-40B4-BE49-F238E27FC236}">
                <a16:creationId xmlns:a16="http://schemas.microsoft.com/office/drawing/2014/main" id="{F057B3DA-6D07-4218-8F42-8F0A2F0153F6}"/>
              </a:ext>
            </a:extLst>
          </p:cNvPr>
          <p:cNvGraphicFramePr>
            <a:graphicFrameLocks noGrp="1" noChangeAspect="1"/>
          </p:cNvGraphicFramePr>
          <p:nvPr>
            <p:ph type="tbl" sz="quarter" idx="19"/>
            <p:extLst>
              <p:ext uri="{D42A27DB-BD31-4B8C-83A1-F6EECF244321}">
                <p14:modId xmlns:p14="http://schemas.microsoft.com/office/powerpoint/2010/main" val="3073720284"/>
              </p:ext>
            </p:extLst>
          </p:nvPr>
        </p:nvGraphicFramePr>
        <p:xfrm>
          <a:off x="5540377" y="3635377"/>
          <a:ext cx="230188" cy="254000"/>
        </p:xfrm>
        <a:graphic>
          <a:graphicData uri="http://schemas.openxmlformats.org/presentationml/2006/ole">
            <mc:AlternateContent xmlns:mc="http://schemas.openxmlformats.org/markup-compatibility/2006">
              <mc:Choice xmlns:v="urn:schemas-microsoft-com:vml" Requires="v">
                <p:oleObj spid="_x0000_s7233" name="Equation" r:id="rId3" imgW="253800" imgH="279360" progId="Equation.DSMT4">
                  <p:embed/>
                </p:oleObj>
              </mc:Choice>
              <mc:Fallback>
                <p:oleObj name="Equation" r:id="rId3" imgW="253800" imgH="279360" progId="Equation.DSMT4">
                  <p:embed/>
                  <p:pic>
                    <p:nvPicPr>
                      <p:cNvPr id="9" name="Object 8">
                        <a:extLst>
                          <a:ext uri="{FF2B5EF4-FFF2-40B4-BE49-F238E27FC236}">
                            <a16:creationId xmlns:a16="http://schemas.microsoft.com/office/drawing/2014/main" id="{F96E1AD4-1F36-4C88-A397-68FE8D550A30}"/>
                          </a:ext>
                        </a:extLst>
                      </p:cNvPr>
                      <p:cNvPicPr/>
                      <p:nvPr/>
                    </p:nvPicPr>
                    <p:blipFill>
                      <a:blip r:embed="rId4"/>
                      <a:stretch>
                        <a:fillRect/>
                      </a:stretch>
                    </p:blipFill>
                    <p:spPr>
                      <a:xfrm>
                        <a:off x="5540377" y="3635377"/>
                        <a:ext cx="230188" cy="254000"/>
                      </a:xfrm>
                      <a:prstGeom prst="rect">
                        <a:avLst/>
                      </a:prstGeom>
                    </p:spPr>
                  </p:pic>
                </p:oleObj>
              </mc:Fallback>
            </mc:AlternateContent>
          </a:graphicData>
        </a:graphic>
      </p:graphicFrame>
    </p:spTree>
    <p:extLst>
      <p:ext uri="{BB962C8B-B14F-4D97-AF65-F5344CB8AC3E}">
        <p14:creationId xmlns:p14="http://schemas.microsoft.com/office/powerpoint/2010/main" val="3562401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a:t>
            </a:r>
            <a:r>
              <a:rPr kumimoji="1" lang="en-US" altLang="en-US" dirty="0"/>
              <a:t>(6 of 10)</a:t>
            </a:r>
            <a:endParaRPr lang="en-IN" dirty="0"/>
          </a:p>
        </p:txBody>
      </p:sp>
      <p:sp>
        <p:nvSpPr>
          <p:cNvPr id="3" name="Text Placeholder 2"/>
          <p:cNvSpPr>
            <a:spLocks noGrp="1"/>
          </p:cNvSpPr>
          <p:nvPr>
            <p:ph type="body" sz="quarter" idx="17"/>
          </p:nvPr>
        </p:nvSpPr>
        <p:spPr/>
        <p:txBody>
          <a:bodyPr/>
          <a:lstStyle/>
          <a:p>
            <a:pPr marL="0" indent="0">
              <a:spcBef>
                <a:spcPts val="600"/>
              </a:spcBef>
              <a:spcAft>
                <a:spcPts val="1200"/>
              </a:spcAft>
              <a:buNone/>
              <a:defRPr/>
            </a:pPr>
            <a:r>
              <a:rPr lang="en-US" sz="2200" dirty="0"/>
              <a:t>Main question: Does the population of all treated alcoholics have different absentee rates than the community as a whole?</a:t>
            </a:r>
          </a:p>
          <a:p>
            <a:pPr marL="365760" indent="-365760">
              <a:spcBef>
                <a:spcPts val="600"/>
              </a:spcBef>
              <a:spcAft>
                <a:spcPts val="1200"/>
              </a:spcAft>
              <a:defRPr/>
            </a:pPr>
            <a:r>
              <a:rPr lang="en-US" sz="2000" dirty="0"/>
              <a:t>What is the cause of the difference between 6.8 and 7.2?</a:t>
            </a:r>
          </a:p>
          <a:p>
            <a:pPr marL="822960" lvl="1" indent="-320040">
              <a:spcBef>
                <a:spcPts val="600"/>
              </a:spcBef>
              <a:spcAft>
                <a:spcPts val="1200"/>
              </a:spcAft>
              <a:defRPr/>
            </a:pPr>
            <a:r>
              <a:rPr lang="en-US" dirty="0"/>
              <a:t>Real difference?</a:t>
            </a:r>
          </a:p>
          <a:p>
            <a:pPr marL="822960" lvl="1" indent="-320040">
              <a:spcBef>
                <a:spcPts val="600"/>
              </a:spcBef>
              <a:spcAft>
                <a:spcPts val="1200"/>
              </a:spcAft>
              <a:defRPr/>
            </a:pPr>
            <a:r>
              <a:rPr lang="en-US" dirty="0"/>
              <a:t>Random chance?</a:t>
            </a:r>
          </a:p>
        </p:txBody>
      </p:sp>
    </p:spTree>
    <p:extLst>
      <p:ext uri="{BB962C8B-B14F-4D97-AF65-F5344CB8AC3E}">
        <p14:creationId xmlns:p14="http://schemas.microsoft.com/office/powerpoint/2010/main" val="3057101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600" kern="0" dirty="0"/>
              <a:t>Example </a:t>
            </a:r>
            <a:r>
              <a:rPr kumimoji="1" lang="en-US" altLang="en-US" sz="3600" dirty="0"/>
              <a:t>(7 of 10)</a:t>
            </a:r>
            <a:br>
              <a:rPr lang="en-US" sz="3600" kern="0" dirty="0"/>
            </a:br>
            <a:endParaRPr lang="en-IN" dirty="0"/>
          </a:p>
        </p:txBody>
      </p:sp>
      <p:pic>
        <p:nvPicPr>
          <p:cNvPr id="8" name="Picture 2" descr="A diagram depicts a test of hypothesis for single sample means. The diagram has 3 circles of varying size, connected by arrows. The largest circle represents community (mu = 7.2), the medium-sized circle represents all treated alcoholics (mu = question mark), and the smallest circle represents sample of treated alcoholics (N = 127, X bar = 6.8). A box of text between all treated alcoholics and community reads: Same or different? A box of text between all treated alcoholics and sample of treated alcoholics reads: the sample of treated alcoholics is selected from the population of all treated alcoholics. A box of text between the community and sample of treated alcoholics reads, is the difference between 7.2 and 6.8 significant?."/>
          <p:cNvPicPr>
            <a:picLocks noGrp="1" noChangeAspect="1" noChangeArrowheads="1"/>
          </p:cNvPicPr>
          <p:nvPr>
            <p:ph type="pic" sz="quarter" idx="10"/>
          </p:nvPr>
        </p:nvPicPr>
        <p:blipFill>
          <a:blip r:embed="rId2"/>
          <a:stretch>
            <a:fillRect/>
          </a:stretch>
        </p:blipFill>
        <p:spPr bwMode="auto">
          <a:xfrm>
            <a:off x="2933700" y="1675121"/>
            <a:ext cx="6629400" cy="4083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0409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a:t>
            </a:r>
            <a:r>
              <a:rPr kumimoji="1" lang="en-US" altLang="en-US" dirty="0"/>
              <a:t>(8 of 10)</a:t>
            </a:r>
            <a:r>
              <a:rPr lang="en-US" altLang="en-US" dirty="0"/>
              <a:t> </a:t>
            </a:r>
            <a:endParaRPr lang="en-IN" dirty="0"/>
          </a:p>
        </p:txBody>
      </p:sp>
      <p:sp>
        <p:nvSpPr>
          <p:cNvPr id="5" name="Text Placeholder 2" descr="An equation reads: H subscript 0 : mu equals 7.2 days per year. "/>
          <p:cNvSpPr>
            <a:spLocks noGrp="1"/>
          </p:cNvSpPr>
          <p:nvPr>
            <p:ph type="body" sz="quarter" idx="17"/>
          </p:nvPr>
        </p:nvSpPr>
        <p:spPr>
          <a:xfrm>
            <a:off x="743577" y="1638301"/>
            <a:ext cx="3556962" cy="490538"/>
          </a:xfrm>
        </p:spPr>
        <p:txBody>
          <a:bodyPr/>
          <a:lstStyle/>
          <a:p>
            <a:pPr marL="0" indent="0">
              <a:buNone/>
            </a:pPr>
            <a:r>
              <a:rPr lang="en-US" altLang="en-US" dirty="0"/>
              <a:t>H</a:t>
            </a:r>
            <a:r>
              <a:rPr lang="en-US" altLang="en-US" baseline="-25000" dirty="0"/>
              <a:t>o</a:t>
            </a:r>
            <a:r>
              <a:rPr lang="en-US" altLang="en-US" dirty="0"/>
              <a:t>: </a:t>
            </a:r>
            <a:r>
              <a:rPr lang="el-GR" altLang="en-US" dirty="0"/>
              <a:t>μ</a:t>
            </a:r>
            <a:r>
              <a:rPr lang="en-US" altLang="en-US" dirty="0"/>
              <a:t> = 7.2 days per year</a:t>
            </a:r>
          </a:p>
        </p:txBody>
      </p:sp>
      <p:pic>
        <p:nvPicPr>
          <p:cNvPr id="11" name="Picture 3" descr="A bell-shaped curve displays the sampling distribution of all possible sample means. The center of the curve is labeled, m u subscript X with value 7.2. A z score scale ranging from negative 3 to 3 is displayed below the curve. A point 6.8 is marked at left from the center. The area to the right of 1.96 and the left of negative 1.96 under the curve are shaded.">
            <a:extLst>
              <a:ext uri="{FF2B5EF4-FFF2-40B4-BE49-F238E27FC236}">
                <a16:creationId xmlns:a16="http://schemas.microsoft.com/office/drawing/2014/main" id="{B900FAF9-7796-417B-9997-1AC889B81C53}"/>
              </a:ext>
            </a:extLst>
          </p:cNvPr>
          <p:cNvPicPr>
            <a:picLocks noGrp="1" noChangeAspect="1" noChangeArrowheads="1"/>
          </p:cNvPicPr>
          <p:nvPr>
            <p:ph type="pic" sz="quarter" idx="19"/>
          </p:nvPr>
        </p:nvPicPr>
        <p:blipFill>
          <a:blip r:embed="rId2"/>
          <a:stretch>
            <a:fillRect/>
          </a:stretch>
        </p:blipFill>
        <p:spPr bwMode="auto">
          <a:xfrm>
            <a:off x="1201730" y="3212273"/>
            <a:ext cx="5038725" cy="250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A bell-shaped curve displays the sampling distribution of all possible sample means. The center of the curve is labeled, mu subscript X bar with value 7.2. A point, 6.8 is marked at left from the center."/>
          <p:cNvPicPr>
            <a:picLocks noGrp="1" noChangeAspect="1" noChangeArrowheads="1"/>
          </p:cNvPicPr>
          <p:nvPr>
            <p:ph type="pic" sz="quarter" idx="10"/>
          </p:nvPr>
        </p:nvPicPr>
        <p:blipFill>
          <a:blip r:embed="rId3"/>
          <a:stretch>
            <a:fillRect/>
          </a:stretch>
        </p:blipFill>
        <p:spPr bwMode="auto">
          <a:xfrm>
            <a:off x="6840530" y="1624958"/>
            <a:ext cx="5038290" cy="244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595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Example </a:t>
            </a:r>
            <a:r>
              <a:rPr kumimoji="1" lang="en-US" altLang="en-US" dirty="0"/>
              <a:t>(9 of 10)</a:t>
            </a:r>
            <a:r>
              <a:rPr lang="en-US" altLang="en-US" dirty="0"/>
              <a:t> </a:t>
            </a:r>
            <a:endParaRPr lang="en-IN" dirty="0"/>
          </a:p>
        </p:txBody>
      </p:sp>
      <p:sp>
        <p:nvSpPr>
          <p:cNvPr id="6" name="Text Placeholder 2"/>
          <p:cNvSpPr>
            <a:spLocks noGrp="1"/>
          </p:cNvSpPr>
          <p:nvPr>
            <p:ph type="body" sz="quarter" idx="17"/>
          </p:nvPr>
        </p:nvSpPr>
        <p:spPr>
          <a:xfrm>
            <a:off x="743576" y="1638300"/>
            <a:ext cx="3156912" cy="457200"/>
          </a:xfrm>
        </p:spPr>
        <p:txBody>
          <a:bodyPr>
            <a:noAutofit/>
          </a:bodyPr>
          <a:lstStyle/>
          <a:p>
            <a:pPr marL="0" indent="0">
              <a:buNone/>
            </a:pPr>
            <a:r>
              <a:rPr lang="en-US" b="1" dirty="0"/>
              <a:t>FORMULA 8.1             </a:t>
            </a:r>
            <a:endParaRPr lang="en-IN" b="1" dirty="0"/>
          </a:p>
        </p:txBody>
      </p:sp>
      <p:graphicFrame>
        <p:nvGraphicFramePr>
          <p:cNvPr id="16" name="Object 3" descr="Formula 8.1 shows a series of equations; it reads: Z equals X minus mu over omega divided by the square root of N. Therefore, Z equals 6.8 minus 7.2 over 1.43 divided by the square root of 127. It continues: Z equals negative 0.40 over 0.127, and finally: Z equals negative 3.15. ">
            <a:extLst>
              <a:ext uri="{FF2B5EF4-FFF2-40B4-BE49-F238E27FC236}">
                <a16:creationId xmlns:a16="http://schemas.microsoft.com/office/drawing/2014/main" id="{02146157-93CE-47CB-8D53-60B5F6E40A1B}"/>
              </a:ext>
            </a:extLst>
          </p:cNvPr>
          <p:cNvGraphicFramePr>
            <a:graphicFrameLocks noGrp="1" noChangeAspect="1"/>
          </p:cNvGraphicFramePr>
          <p:nvPr>
            <p:ph type="pic" sz="quarter" idx="10"/>
            <p:extLst>
              <p:ext uri="{D42A27DB-BD31-4B8C-83A1-F6EECF244321}">
                <p14:modId xmlns:p14="http://schemas.microsoft.com/office/powerpoint/2010/main" val="502985993"/>
              </p:ext>
            </p:extLst>
          </p:nvPr>
        </p:nvGraphicFramePr>
        <p:xfrm>
          <a:off x="4597680" y="1560804"/>
          <a:ext cx="1498320" cy="799920"/>
        </p:xfrm>
        <a:graphic>
          <a:graphicData uri="http://schemas.openxmlformats.org/presentationml/2006/ole">
            <mc:AlternateContent xmlns:mc="http://schemas.openxmlformats.org/markup-compatibility/2006">
              <mc:Choice xmlns:v="urn:schemas-microsoft-com:vml" Requires="v">
                <p:oleObj spid="_x0000_s1486" name="Equation" r:id="rId3" imgW="1498320" imgH="799920" progId="Equation.DSMT4">
                  <p:embed/>
                </p:oleObj>
              </mc:Choice>
              <mc:Fallback>
                <p:oleObj name="Equation" r:id="rId3" imgW="1498320" imgH="799920" progId="Equation.DSMT4">
                  <p:embed/>
                  <p:pic>
                    <p:nvPicPr>
                      <p:cNvPr id="12" name="Object 11"/>
                      <p:cNvPicPr/>
                      <p:nvPr/>
                    </p:nvPicPr>
                    <p:blipFill>
                      <a:blip r:embed="rId4"/>
                      <a:stretch>
                        <a:fillRect/>
                      </a:stretch>
                    </p:blipFill>
                    <p:spPr>
                      <a:xfrm>
                        <a:off x="4597680" y="1560804"/>
                        <a:ext cx="1498320" cy="799920"/>
                      </a:xfrm>
                      <a:prstGeom prst="rect">
                        <a:avLst/>
                      </a:prstGeom>
                    </p:spPr>
                  </p:pic>
                </p:oleObj>
              </mc:Fallback>
            </mc:AlternateContent>
          </a:graphicData>
        </a:graphic>
      </p:graphicFrame>
      <p:graphicFrame>
        <p:nvGraphicFramePr>
          <p:cNvPr id="17" name="Object 4" descr="An equation reads, Z equals (6.8 minus 7.2) over (1.43 over square root of 127).">
            <a:extLst>
              <a:ext uri="{FF2B5EF4-FFF2-40B4-BE49-F238E27FC236}">
                <a16:creationId xmlns:a16="http://schemas.microsoft.com/office/drawing/2014/main" id="{0227E6FD-C419-404A-81E4-9D19D76D3942}"/>
              </a:ext>
            </a:extLst>
          </p:cNvPr>
          <p:cNvGraphicFramePr>
            <a:graphicFrameLocks noGrp="1" noChangeAspect="1"/>
          </p:cNvGraphicFramePr>
          <p:nvPr>
            <p:ph type="pic" sz="quarter" idx="19"/>
            <p:extLst>
              <p:ext uri="{D42A27DB-BD31-4B8C-83A1-F6EECF244321}">
                <p14:modId xmlns:p14="http://schemas.microsoft.com/office/powerpoint/2010/main" val="2569185428"/>
              </p:ext>
            </p:extLst>
          </p:nvPr>
        </p:nvGraphicFramePr>
        <p:xfrm>
          <a:off x="4369080" y="2951274"/>
          <a:ext cx="1955520" cy="774360"/>
        </p:xfrm>
        <a:graphic>
          <a:graphicData uri="http://schemas.openxmlformats.org/presentationml/2006/ole">
            <mc:AlternateContent xmlns:mc="http://schemas.openxmlformats.org/markup-compatibility/2006">
              <mc:Choice xmlns:v="urn:schemas-microsoft-com:vml" Requires="v">
                <p:oleObj spid="_x0000_s1487" name="Equation" r:id="rId5" imgW="1955520" imgH="774360" progId="Equation.DSMT4">
                  <p:embed/>
                </p:oleObj>
              </mc:Choice>
              <mc:Fallback>
                <p:oleObj name="Equation" r:id="rId5" imgW="1955520" imgH="774360" progId="Equation.DSMT4">
                  <p:embed/>
                  <p:pic>
                    <p:nvPicPr>
                      <p:cNvPr id="13" name="Object 12"/>
                      <p:cNvPicPr/>
                      <p:nvPr/>
                    </p:nvPicPr>
                    <p:blipFill>
                      <a:blip r:embed="rId6"/>
                      <a:stretch>
                        <a:fillRect/>
                      </a:stretch>
                    </p:blipFill>
                    <p:spPr>
                      <a:xfrm>
                        <a:off x="4369080" y="2951274"/>
                        <a:ext cx="1955520" cy="774360"/>
                      </a:xfrm>
                      <a:prstGeom prst="rect">
                        <a:avLst/>
                      </a:prstGeom>
                    </p:spPr>
                  </p:pic>
                </p:oleObj>
              </mc:Fallback>
            </mc:AlternateContent>
          </a:graphicData>
        </a:graphic>
      </p:graphicFrame>
      <p:graphicFrame>
        <p:nvGraphicFramePr>
          <p:cNvPr id="18" name="Object 5">
            <a:extLst>
              <a:ext uri="{FF2B5EF4-FFF2-40B4-BE49-F238E27FC236}">
                <a16:creationId xmlns:a16="http://schemas.microsoft.com/office/drawing/2014/main" id="{191540B3-E5AC-4F3B-8AD7-DBA094E0BC9E}"/>
              </a:ext>
            </a:extLst>
          </p:cNvPr>
          <p:cNvGraphicFramePr>
            <a:graphicFrameLocks noGrp="1" noChangeAspect="1"/>
          </p:cNvGraphicFramePr>
          <p:nvPr>
            <p:ph type="pic" sz="quarter" idx="20"/>
            <p:extLst>
              <p:ext uri="{D42A27DB-BD31-4B8C-83A1-F6EECF244321}">
                <p14:modId xmlns:p14="http://schemas.microsoft.com/office/powerpoint/2010/main" val="452077953"/>
              </p:ext>
            </p:extLst>
          </p:nvPr>
        </p:nvGraphicFramePr>
        <p:xfrm>
          <a:off x="4634532" y="4252005"/>
          <a:ext cx="1295280" cy="736560"/>
        </p:xfrm>
        <a:graphic>
          <a:graphicData uri="http://schemas.openxmlformats.org/presentationml/2006/ole">
            <mc:AlternateContent xmlns:mc="http://schemas.openxmlformats.org/markup-compatibility/2006">
              <mc:Choice xmlns:v="urn:schemas-microsoft-com:vml" Requires="v">
                <p:oleObj spid="_x0000_s1488" name="Equation" r:id="rId7" imgW="1295280" imgH="736560" progId="Equation.DSMT4">
                  <p:embed/>
                </p:oleObj>
              </mc:Choice>
              <mc:Fallback>
                <p:oleObj name="Equation" r:id="rId7" imgW="1295280" imgH="736560" progId="Equation.DSMT4">
                  <p:embed/>
                  <p:pic>
                    <p:nvPicPr>
                      <p:cNvPr id="14" name="Object 13"/>
                      <p:cNvPicPr/>
                      <p:nvPr/>
                    </p:nvPicPr>
                    <p:blipFill>
                      <a:blip r:embed="rId8"/>
                      <a:stretch>
                        <a:fillRect/>
                      </a:stretch>
                    </p:blipFill>
                    <p:spPr>
                      <a:xfrm>
                        <a:off x="4634532" y="4252005"/>
                        <a:ext cx="1295280" cy="736560"/>
                      </a:xfrm>
                      <a:prstGeom prst="rect">
                        <a:avLst/>
                      </a:prstGeom>
                    </p:spPr>
                  </p:pic>
                </p:oleObj>
              </mc:Fallback>
            </mc:AlternateContent>
          </a:graphicData>
        </a:graphic>
      </p:graphicFrame>
      <p:graphicFrame>
        <p:nvGraphicFramePr>
          <p:cNvPr id="19" name="Object 6">
            <a:extLst>
              <a:ext uri="{FF2B5EF4-FFF2-40B4-BE49-F238E27FC236}">
                <a16:creationId xmlns:a16="http://schemas.microsoft.com/office/drawing/2014/main" id="{9A5EE179-AA27-4637-B536-3BDCB603C99D}"/>
              </a:ext>
            </a:extLst>
          </p:cNvPr>
          <p:cNvGraphicFramePr>
            <a:graphicFrameLocks noGrp="1" noChangeAspect="1"/>
          </p:cNvGraphicFramePr>
          <p:nvPr>
            <p:ph type="pic" sz="quarter" idx="21"/>
            <p:extLst>
              <p:ext uri="{D42A27DB-BD31-4B8C-83A1-F6EECF244321}">
                <p14:modId xmlns:p14="http://schemas.microsoft.com/office/powerpoint/2010/main" val="1442629954"/>
              </p:ext>
            </p:extLst>
          </p:nvPr>
        </p:nvGraphicFramePr>
        <p:xfrm>
          <a:off x="4685292" y="5607218"/>
          <a:ext cx="1244520" cy="279360"/>
        </p:xfrm>
        <a:graphic>
          <a:graphicData uri="http://schemas.openxmlformats.org/presentationml/2006/ole">
            <mc:AlternateContent xmlns:mc="http://schemas.openxmlformats.org/markup-compatibility/2006">
              <mc:Choice xmlns:v="urn:schemas-microsoft-com:vml" Requires="v">
                <p:oleObj spid="_x0000_s1489" name="Equation" r:id="rId9" imgW="1244520" imgH="279360" progId="Equation.DSMT4">
                  <p:embed/>
                </p:oleObj>
              </mc:Choice>
              <mc:Fallback>
                <p:oleObj name="Equation" r:id="rId9" imgW="1244520" imgH="279360" progId="Equation.DSMT4">
                  <p:embed/>
                  <p:pic>
                    <p:nvPicPr>
                      <p:cNvPr id="15" name="Object 14"/>
                      <p:cNvPicPr/>
                      <p:nvPr/>
                    </p:nvPicPr>
                    <p:blipFill>
                      <a:blip r:embed="rId10"/>
                      <a:stretch>
                        <a:fillRect/>
                      </a:stretch>
                    </p:blipFill>
                    <p:spPr>
                      <a:xfrm>
                        <a:off x="4685292" y="5607218"/>
                        <a:ext cx="1244520" cy="279360"/>
                      </a:xfrm>
                      <a:prstGeom prst="rect">
                        <a:avLst/>
                      </a:prstGeom>
                    </p:spPr>
                  </p:pic>
                </p:oleObj>
              </mc:Fallback>
            </mc:AlternateContent>
          </a:graphicData>
        </a:graphic>
      </p:graphicFrame>
    </p:spTree>
    <p:extLst>
      <p:ext uri="{BB962C8B-B14F-4D97-AF65-F5344CB8AC3E}">
        <p14:creationId xmlns:p14="http://schemas.microsoft.com/office/powerpoint/2010/main" val="9169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sz="3600" kern="0" dirty="0"/>
              <a:t>Example (10 of 10)</a:t>
            </a:r>
            <a:br>
              <a:rPr lang="en-US" sz="3600" kern="0" dirty="0"/>
            </a:br>
            <a:endParaRPr lang="en-IN" dirty="0"/>
          </a:p>
        </p:txBody>
      </p:sp>
      <p:graphicFrame>
        <p:nvGraphicFramePr>
          <p:cNvPr id="17" name="Object 2">
            <a:extLst>
              <a:ext uri="{FF2B5EF4-FFF2-40B4-BE49-F238E27FC236}">
                <a16:creationId xmlns:a16="http://schemas.microsoft.com/office/drawing/2014/main" id="{960D3770-9F83-47D7-8FBA-2A376C81AB85}"/>
              </a:ext>
            </a:extLst>
          </p:cNvPr>
          <p:cNvGraphicFramePr>
            <a:graphicFrameLocks noGrp="1" noChangeAspect="1"/>
          </p:cNvGraphicFramePr>
          <p:nvPr>
            <p:ph type="pic" sz="quarter" idx="19"/>
            <p:extLst>
              <p:ext uri="{D42A27DB-BD31-4B8C-83A1-F6EECF244321}">
                <p14:modId xmlns:p14="http://schemas.microsoft.com/office/powerpoint/2010/main" val="1635402029"/>
              </p:ext>
            </p:extLst>
          </p:nvPr>
        </p:nvGraphicFramePr>
        <p:xfrm>
          <a:off x="1501626" y="1631779"/>
          <a:ext cx="1993680" cy="799920"/>
        </p:xfrm>
        <a:graphic>
          <a:graphicData uri="http://schemas.openxmlformats.org/presentationml/2006/ole">
            <mc:AlternateContent xmlns:mc="http://schemas.openxmlformats.org/markup-compatibility/2006">
              <mc:Choice xmlns:v="urn:schemas-microsoft-com:vml" Requires="v">
                <p:oleObj spid="_x0000_s2386" name="Equation" r:id="rId3" imgW="1993680" imgH="799920" progId="Equation.DSMT4">
                  <p:embed/>
                </p:oleObj>
              </mc:Choice>
              <mc:Fallback>
                <p:oleObj name="Equation" r:id="rId3" imgW="1993680" imgH="799920" progId="Equation.DSMT4">
                  <p:embed/>
                  <p:pic>
                    <p:nvPicPr>
                      <p:cNvPr id="11" name="Object 10"/>
                      <p:cNvPicPr>
                        <a:picLocks noChangeAspect="1" noChangeArrowheads="1"/>
                      </p:cNvPicPr>
                      <p:nvPr/>
                    </p:nvPicPr>
                    <p:blipFill>
                      <a:blip r:embed="rId4"/>
                      <a:srcRect/>
                      <a:stretch>
                        <a:fillRect/>
                      </a:stretch>
                    </p:blipFill>
                    <p:spPr bwMode="auto">
                      <a:xfrm>
                        <a:off x="1501626" y="1631779"/>
                        <a:ext cx="1993680" cy="79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3">
            <a:extLst>
              <a:ext uri="{FF2B5EF4-FFF2-40B4-BE49-F238E27FC236}">
                <a16:creationId xmlns:a16="http://schemas.microsoft.com/office/drawing/2014/main" id="{77A47DC2-EC60-4B1D-94B7-23AE415ECB3D}"/>
              </a:ext>
            </a:extLst>
          </p:cNvPr>
          <p:cNvGraphicFramePr>
            <a:graphicFrameLocks noGrp="1" noChangeAspect="1"/>
          </p:cNvGraphicFramePr>
          <p:nvPr>
            <p:ph type="pic" sz="quarter" idx="20"/>
            <p:extLst>
              <p:ext uri="{D42A27DB-BD31-4B8C-83A1-F6EECF244321}">
                <p14:modId xmlns:p14="http://schemas.microsoft.com/office/powerpoint/2010/main" val="3499990118"/>
              </p:ext>
            </p:extLst>
          </p:nvPr>
        </p:nvGraphicFramePr>
        <p:xfrm>
          <a:off x="1501626" y="2874367"/>
          <a:ext cx="1295280" cy="736560"/>
        </p:xfrm>
        <a:graphic>
          <a:graphicData uri="http://schemas.openxmlformats.org/presentationml/2006/ole">
            <mc:AlternateContent xmlns:mc="http://schemas.openxmlformats.org/markup-compatibility/2006">
              <mc:Choice xmlns:v="urn:schemas-microsoft-com:vml" Requires="v">
                <p:oleObj spid="_x0000_s2387" name="Equation" r:id="rId5" imgW="1295280" imgH="736560" progId="Equation.DSMT4">
                  <p:embed/>
                </p:oleObj>
              </mc:Choice>
              <mc:Fallback>
                <p:oleObj name="Equation" r:id="rId5" imgW="1295280" imgH="736560" progId="Equation.DSMT4">
                  <p:embed/>
                  <p:pic>
                    <p:nvPicPr>
                      <p:cNvPr id="12" name="Object 11"/>
                      <p:cNvPicPr>
                        <a:picLocks noChangeAspect="1" noChangeArrowheads="1"/>
                      </p:cNvPicPr>
                      <p:nvPr/>
                    </p:nvPicPr>
                    <p:blipFill>
                      <a:blip r:embed="rId6"/>
                      <a:srcRect/>
                      <a:stretch>
                        <a:fillRect/>
                      </a:stretch>
                    </p:blipFill>
                    <p:spPr bwMode="auto">
                      <a:xfrm>
                        <a:off x="1501626" y="2874367"/>
                        <a:ext cx="1295280" cy="736560"/>
                      </a:xfrm>
                      <a:prstGeom prst="rect">
                        <a:avLst/>
                      </a:prstGeom>
                      <a:noFill/>
                      <a:ln>
                        <a:noFill/>
                      </a:ln>
                    </p:spPr>
                  </p:pic>
                </p:oleObj>
              </mc:Fallback>
            </mc:AlternateContent>
          </a:graphicData>
        </a:graphic>
      </p:graphicFrame>
      <p:graphicFrame>
        <p:nvGraphicFramePr>
          <p:cNvPr id="19" name="Object 4" descr="An equation reads, Z equals negative 3.15.">
            <a:extLst>
              <a:ext uri="{FF2B5EF4-FFF2-40B4-BE49-F238E27FC236}">
                <a16:creationId xmlns:a16="http://schemas.microsoft.com/office/drawing/2014/main" id="{FA2D7F95-C2C9-4FF2-892F-86E8FF0F1F27}"/>
              </a:ext>
            </a:extLst>
          </p:cNvPr>
          <p:cNvGraphicFramePr>
            <a:graphicFrameLocks noGrp="1" noChangeAspect="1"/>
          </p:cNvGraphicFramePr>
          <p:nvPr>
            <p:ph type="pic" sz="quarter" idx="21"/>
            <p:extLst>
              <p:ext uri="{D42A27DB-BD31-4B8C-83A1-F6EECF244321}">
                <p14:modId xmlns:p14="http://schemas.microsoft.com/office/powerpoint/2010/main" val="3234774267"/>
              </p:ext>
            </p:extLst>
          </p:nvPr>
        </p:nvGraphicFramePr>
        <p:xfrm>
          <a:off x="1552386" y="4146942"/>
          <a:ext cx="1244520" cy="279360"/>
        </p:xfrm>
        <a:graphic>
          <a:graphicData uri="http://schemas.openxmlformats.org/presentationml/2006/ole">
            <mc:AlternateContent xmlns:mc="http://schemas.openxmlformats.org/markup-compatibility/2006">
              <mc:Choice xmlns:v="urn:schemas-microsoft-com:vml" Requires="v">
                <p:oleObj spid="_x0000_s2388" name="Equation" r:id="rId7" imgW="1244520" imgH="279360" progId="Equation.DSMT4">
                  <p:embed/>
                </p:oleObj>
              </mc:Choice>
              <mc:Fallback>
                <p:oleObj name="Equation" r:id="rId7" imgW="1244520" imgH="279360" progId="Equation.DSMT4">
                  <p:embed/>
                  <p:pic>
                    <p:nvPicPr>
                      <p:cNvPr id="13" name="Object 12"/>
                      <p:cNvPicPr>
                        <a:picLocks noChangeAspect="1" noChangeArrowheads="1"/>
                      </p:cNvPicPr>
                      <p:nvPr/>
                    </p:nvPicPr>
                    <p:blipFill>
                      <a:blip r:embed="rId8"/>
                      <a:srcRect/>
                      <a:stretch>
                        <a:fillRect/>
                      </a:stretch>
                    </p:blipFill>
                    <p:spPr bwMode="auto">
                      <a:xfrm>
                        <a:off x="1552386" y="4146942"/>
                        <a:ext cx="1244520" cy="27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Picture 5" descr="A bell-shaped curve displays the sampling distribution of sample means with the sample outcome (X bar = 6.8) noted in Z scores. The area to the left of negative 1.96 and the right of 1.96 under the curve are shaded."/>
          <p:cNvPicPr>
            <a:picLocks noGrp="1" noChangeAspect="1" noChangeArrowheads="1"/>
          </p:cNvPicPr>
          <p:nvPr>
            <p:ph type="pic" sz="quarter" idx="10"/>
          </p:nvPr>
        </p:nvPicPr>
        <p:blipFill>
          <a:blip r:embed="rId9"/>
          <a:stretch>
            <a:fillRect/>
          </a:stretch>
        </p:blipFill>
        <p:spPr bwMode="auto">
          <a:xfrm>
            <a:off x="4562473" y="1691761"/>
            <a:ext cx="7145061" cy="326331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6"/>
          <p:cNvSpPr>
            <a:spLocks noGrp="1"/>
          </p:cNvSpPr>
          <p:nvPr>
            <p:ph type="body" sz="quarter" idx="17"/>
          </p:nvPr>
        </p:nvSpPr>
        <p:spPr>
          <a:xfrm>
            <a:off x="743576" y="5394940"/>
            <a:ext cx="10698480" cy="457200"/>
          </a:xfrm>
        </p:spPr>
        <p:txBody>
          <a:bodyPr/>
          <a:lstStyle/>
          <a:p>
            <a:pPr>
              <a:spcBef>
                <a:spcPct val="20000"/>
              </a:spcBef>
              <a:buClr>
                <a:schemeClr val="folHlink"/>
              </a:buClr>
              <a:buSzPct val="90000"/>
              <a:buFont typeface="Wingdings" pitchFamily="2" charset="2"/>
              <a:buNone/>
              <a:defRPr/>
            </a:pPr>
            <a:r>
              <a:rPr lang="en-US" kern="0" dirty="0"/>
              <a:t>The sample outcome (−3.15) falls in the shaded area, thus we </a:t>
            </a:r>
            <a:r>
              <a:rPr lang="en-US" b="1" u="sng" kern="0" dirty="0"/>
              <a:t>reject</a:t>
            </a:r>
            <a:r>
              <a:rPr lang="en-US" kern="0" dirty="0"/>
              <a:t> H</a:t>
            </a:r>
            <a:r>
              <a:rPr lang="en-US" kern="0" baseline="-25000" dirty="0"/>
              <a:t>o</a:t>
            </a:r>
          </a:p>
        </p:txBody>
      </p:sp>
    </p:spTree>
    <p:extLst>
      <p:ext uri="{BB962C8B-B14F-4D97-AF65-F5344CB8AC3E}">
        <p14:creationId xmlns:p14="http://schemas.microsoft.com/office/powerpoint/2010/main" val="3252830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Five-Step Model</a:t>
            </a:r>
            <a:endParaRPr lang="en-IN" dirty="0"/>
          </a:p>
        </p:txBody>
      </p:sp>
      <p:sp>
        <p:nvSpPr>
          <p:cNvPr id="7" name="Text Placeholder 6"/>
          <p:cNvSpPr>
            <a:spLocks noGrp="1"/>
          </p:cNvSpPr>
          <p:nvPr>
            <p:ph type="body" sz="quarter" idx="17"/>
          </p:nvPr>
        </p:nvSpPr>
        <p:spPr/>
        <p:txBody>
          <a:bodyPr/>
          <a:lstStyle/>
          <a:p>
            <a:pPr marL="609600" indent="-609600">
              <a:spcAft>
                <a:spcPts val="1200"/>
              </a:spcAft>
              <a:buFont typeface="Times" panose="02020603050405020304" pitchFamily="18" charset="0"/>
              <a:buAutoNum type="arabicPeriod"/>
            </a:pPr>
            <a:r>
              <a:rPr lang="en-US" altLang="en-US" dirty="0"/>
              <a:t>Make assumptions and meet test requirements</a:t>
            </a:r>
          </a:p>
          <a:p>
            <a:pPr marL="609600" indent="-609600">
              <a:spcAft>
                <a:spcPts val="1200"/>
              </a:spcAft>
              <a:buFont typeface="Times" panose="02020603050405020304" pitchFamily="18" charset="0"/>
              <a:buAutoNum type="arabicPeriod"/>
            </a:pPr>
            <a:r>
              <a:rPr lang="en-US" altLang="en-US" dirty="0"/>
              <a:t>State the null hypothesis (H</a:t>
            </a:r>
            <a:r>
              <a:rPr lang="en-US" altLang="en-US" baseline="-25000" dirty="0"/>
              <a:t>o</a:t>
            </a:r>
            <a:r>
              <a:rPr lang="en-US" altLang="en-US" dirty="0"/>
              <a:t>)</a:t>
            </a:r>
          </a:p>
          <a:p>
            <a:pPr marL="609600" indent="-609600">
              <a:spcAft>
                <a:spcPts val="1200"/>
              </a:spcAft>
              <a:buFont typeface="Times" panose="02020603050405020304" pitchFamily="18" charset="0"/>
              <a:buAutoNum type="arabicPeriod"/>
            </a:pPr>
            <a:r>
              <a:rPr lang="en-US" altLang="en-US" dirty="0"/>
              <a:t>Select the sampling distribution and establish the critical region</a:t>
            </a:r>
          </a:p>
          <a:p>
            <a:pPr marL="609600" indent="-609600">
              <a:spcAft>
                <a:spcPts val="1200"/>
              </a:spcAft>
              <a:buFont typeface="Times" panose="02020603050405020304" pitchFamily="18" charset="0"/>
              <a:buAutoNum type="arabicPeriod"/>
            </a:pPr>
            <a:r>
              <a:rPr lang="en-US" altLang="en-US" dirty="0"/>
              <a:t>Compute the test statistic</a:t>
            </a:r>
          </a:p>
          <a:p>
            <a:pPr marL="609600" indent="-609600">
              <a:spcAft>
                <a:spcPts val="1200"/>
              </a:spcAft>
              <a:buFont typeface="Times" panose="02020603050405020304" pitchFamily="18" charset="0"/>
              <a:buAutoNum type="arabicPeriod"/>
            </a:pPr>
            <a:r>
              <a:rPr lang="en-US" altLang="en-US" dirty="0"/>
              <a:t>Make a decision and interpret the results of the test</a:t>
            </a:r>
          </a:p>
        </p:txBody>
      </p:sp>
    </p:spTree>
    <p:extLst>
      <p:ext uri="{BB962C8B-B14F-4D97-AF65-F5344CB8AC3E}">
        <p14:creationId xmlns:p14="http://schemas.microsoft.com/office/powerpoint/2010/main" val="2298269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kern="0" dirty="0">
                <a:solidFill>
                  <a:schemeClr val="tx2"/>
                </a:solidFill>
              </a:rPr>
              <a:t>The Five-Step Model: Example</a:t>
            </a:r>
            <a:br>
              <a:rPr lang="en-US" sz="3600" kern="0" dirty="0">
                <a:solidFill>
                  <a:schemeClr val="tx2"/>
                </a:solidFill>
              </a:rPr>
            </a:br>
            <a:endParaRPr lang="en-IN" dirty="0"/>
          </a:p>
        </p:txBody>
      </p:sp>
      <p:sp>
        <p:nvSpPr>
          <p:cNvPr id="3" name="Text Placeholder 2"/>
          <p:cNvSpPr>
            <a:spLocks noGrp="1"/>
          </p:cNvSpPr>
          <p:nvPr>
            <p:ph type="body" sz="quarter" idx="17"/>
          </p:nvPr>
        </p:nvSpPr>
        <p:spPr/>
        <p:txBody>
          <a:bodyPr/>
          <a:lstStyle/>
          <a:p>
            <a:pPr marL="365760" indent="-365760">
              <a:spcBef>
                <a:spcPts val="1200"/>
              </a:spcBef>
              <a:spcAft>
                <a:spcPts val="1200"/>
              </a:spcAft>
              <a:buClr>
                <a:schemeClr val="folHlink"/>
              </a:buClr>
              <a:buSzPct val="90000"/>
              <a:defRPr/>
            </a:pPr>
            <a:r>
              <a:rPr kumimoji="1" lang="en-US" kern="0" dirty="0"/>
              <a:t>The education department at a university has been accused of “grade inflation” so education majors have much higher GPAs than students in general</a:t>
            </a:r>
          </a:p>
          <a:p>
            <a:pPr marL="365760" indent="-365760">
              <a:spcBef>
                <a:spcPts val="1200"/>
              </a:spcBef>
              <a:spcAft>
                <a:spcPts val="1200"/>
              </a:spcAft>
              <a:buClr>
                <a:schemeClr val="folHlink"/>
              </a:buClr>
              <a:buSzPct val="90000"/>
              <a:defRPr/>
            </a:pPr>
            <a:r>
              <a:rPr kumimoji="1" lang="en-US" kern="0" dirty="0"/>
              <a:t>The mean GPA for all students is 2.70 (</a:t>
            </a:r>
            <a:r>
              <a:rPr kumimoji="1" lang="el-GR" kern="0" dirty="0"/>
              <a:t>μ</a:t>
            </a:r>
            <a:r>
              <a:rPr kumimoji="1" lang="en-US" kern="0" dirty="0"/>
              <a:t>)</a:t>
            </a:r>
          </a:p>
          <a:p>
            <a:pPr marL="365760" indent="-365760">
              <a:spcBef>
                <a:spcPts val="1200"/>
              </a:spcBef>
              <a:spcAft>
                <a:spcPts val="1200"/>
              </a:spcAft>
              <a:buClr>
                <a:schemeClr val="folHlink"/>
              </a:buClr>
              <a:buSzPct val="90000"/>
              <a:defRPr/>
            </a:pPr>
            <a:r>
              <a:rPr kumimoji="1" lang="en-US" kern="0" dirty="0"/>
              <a:t>A random sample of 117 (</a:t>
            </a:r>
            <a:r>
              <a:rPr kumimoji="1" lang="en-US" i="1" kern="0" dirty="0"/>
              <a:t>N</a:t>
            </a:r>
            <a:r>
              <a:rPr kumimoji="1" lang="en-US" kern="0" dirty="0"/>
              <a:t>) education majors has a mean GPA of 3.00, with a standard deviation (s) of 0.70</a:t>
            </a:r>
          </a:p>
        </p:txBody>
      </p:sp>
    </p:spTree>
    <p:extLst>
      <p:ext uri="{BB962C8B-B14F-4D97-AF65-F5344CB8AC3E}">
        <p14:creationId xmlns:p14="http://schemas.microsoft.com/office/powerpoint/2010/main" val="1817915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3775"/>
          </a:xfrm>
        </p:spPr>
        <p:txBody>
          <a:bodyPr/>
          <a:lstStyle/>
          <a:p>
            <a:r>
              <a:rPr lang="en-US" altLang="en-US" sz="3600" dirty="0"/>
              <a:t>Step 1: Make Assumptions and Meet Test Requirements </a:t>
            </a:r>
            <a:r>
              <a:rPr kumimoji="1" lang="en-US" altLang="en-US" dirty="0"/>
              <a:t>(1 of 2)</a:t>
            </a:r>
            <a:endParaRPr lang="en-IN" dirty="0"/>
          </a:p>
        </p:txBody>
      </p:sp>
      <p:sp>
        <p:nvSpPr>
          <p:cNvPr id="3" name="Text Placeholder 2"/>
          <p:cNvSpPr>
            <a:spLocks noGrp="1"/>
          </p:cNvSpPr>
          <p:nvPr>
            <p:ph type="body" sz="quarter" idx="17"/>
          </p:nvPr>
        </p:nvSpPr>
        <p:spPr/>
        <p:txBody>
          <a:bodyPr/>
          <a:lstStyle/>
          <a:p>
            <a:pPr marL="365760" indent="-365760">
              <a:spcBef>
                <a:spcPts val="1200"/>
              </a:spcBef>
              <a:spcAft>
                <a:spcPts val="600"/>
              </a:spcAft>
            </a:pPr>
            <a:r>
              <a:rPr lang="en-US" altLang="en-US" dirty="0"/>
              <a:t>Random sampling</a:t>
            </a:r>
          </a:p>
          <a:p>
            <a:pPr marL="822960" lvl="1" indent="-320040">
              <a:spcBef>
                <a:spcPts val="1200"/>
              </a:spcBef>
              <a:spcAft>
                <a:spcPts val="600"/>
              </a:spcAft>
            </a:pPr>
            <a:r>
              <a:rPr lang="en-US" altLang="en-US" dirty="0"/>
              <a:t>Hypothesis testing assumes samples were selected according to EPSEM</a:t>
            </a:r>
          </a:p>
          <a:p>
            <a:pPr marL="822960" lvl="1" indent="-320040">
              <a:spcBef>
                <a:spcPts val="1200"/>
              </a:spcBef>
              <a:spcAft>
                <a:spcPts val="600"/>
              </a:spcAft>
            </a:pPr>
            <a:r>
              <a:rPr lang="en-US" altLang="en-US" dirty="0"/>
              <a:t>The sample of 117 was randomly selected from all education majors</a:t>
            </a:r>
          </a:p>
          <a:p>
            <a:pPr marL="365760" indent="-365760">
              <a:spcBef>
                <a:spcPts val="1200"/>
              </a:spcBef>
              <a:spcAft>
                <a:spcPts val="600"/>
              </a:spcAft>
            </a:pPr>
            <a:r>
              <a:rPr lang="en-US" altLang="en-US" dirty="0"/>
              <a:t>Level of measurement is interval-ratio</a:t>
            </a:r>
          </a:p>
          <a:p>
            <a:pPr marL="822960" lvl="1" indent="-320040">
              <a:spcBef>
                <a:spcPts val="1200"/>
              </a:spcBef>
              <a:spcAft>
                <a:spcPts val="600"/>
              </a:spcAft>
            </a:pPr>
            <a:r>
              <a:rPr lang="en-US" altLang="en-US" dirty="0"/>
              <a:t>GPA is an interval-ratio level variable, so the mean is an appropriate statistic</a:t>
            </a:r>
          </a:p>
          <a:p>
            <a:pPr marL="365760" indent="-365760">
              <a:spcBef>
                <a:spcPts val="1200"/>
              </a:spcBef>
              <a:spcAft>
                <a:spcPts val="600"/>
              </a:spcAft>
            </a:pPr>
            <a:r>
              <a:rPr lang="en-US" altLang="en-US" dirty="0"/>
              <a:t>Sampling distribution is normal in shape</a:t>
            </a:r>
          </a:p>
          <a:p>
            <a:pPr marL="822960" lvl="1" indent="-320040">
              <a:spcBef>
                <a:spcPts val="1200"/>
              </a:spcBef>
              <a:spcAft>
                <a:spcPts val="600"/>
              </a:spcAft>
            </a:pPr>
            <a:r>
              <a:rPr lang="en-US" altLang="en-US" dirty="0"/>
              <a:t>This is a “large” sample (</a:t>
            </a:r>
            <a:r>
              <a:rPr lang="en-US" altLang="en-US" i="1" dirty="0"/>
              <a:t>N </a:t>
            </a:r>
            <a:r>
              <a:rPr lang="en-US" altLang="en-US" dirty="0"/>
              <a:t>≥ 100)</a:t>
            </a:r>
          </a:p>
        </p:txBody>
      </p:sp>
    </p:spTree>
    <p:extLst>
      <p:ext uri="{BB962C8B-B14F-4D97-AF65-F5344CB8AC3E}">
        <p14:creationId xmlns:p14="http://schemas.microsoft.com/office/powerpoint/2010/main" val="275790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Step 2: State the Null Hypothesis </a:t>
            </a:r>
            <a:r>
              <a:rPr kumimoji="1" lang="en-US" altLang="en-US" dirty="0"/>
              <a:t>(1 of 2)</a:t>
            </a:r>
            <a:endParaRPr lang="en-IN" dirty="0"/>
          </a:p>
        </p:txBody>
      </p:sp>
      <p:sp>
        <p:nvSpPr>
          <p:cNvPr id="3" name="Text Placeholder 2"/>
          <p:cNvSpPr>
            <a:spLocks noGrp="1"/>
          </p:cNvSpPr>
          <p:nvPr>
            <p:ph type="body" sz="quarter" idx="17"/>
          </p:nvPr>
        </p:nvSpPr>
        <p:spPr/>
        <p:txBody>
          <a:bodyPr/>
          <a:lstStyle/>
          <a:p>
            <a:pPr marL="365760" indent="-365760">
              <a:lnSpc>
                <a:spcPct val="120000"/>
              </a:lnSpc>
              <a:spcBef>
                <a:spcPts val="1200"/>
              </a:spcBef>
              <a:spcAft>
                <a:spcPts val="800"/>
              </a:spcAft>
            </a:pPr>
            <a:r>
              <a:rPr lang="en-US" altLang="en-US" dirty="0"/>
              <a:t>H</a:t>
            </a:r>
            <a:r>
              <a:rPr lang="en-US" altLang="en-US" baseline="-25000" dirty="0"/>
              <a:t>o</a:t>
            </a:r>
            <a:r>
              <a:rPr lang="en-US" altLang="en-US" dirty="0"/>
              <a:t>: </a:t>
            </a:r>
            <a:r>
              <a:rPr lang="el-GR" altLang="en-US" i="1" dirty="0"/>
              <a:t>μ</a:t>
            </a:r>
            <a:r>
              <a:rPr lang="en-US" altLang="en-US" dirty="0"/>
              <a:t> = 2.7</a:t>
            </a:r>
          </a:p>
          <a:p>
            <a:pPr marL="822960" lvl="1" indent="-320040">
              <a:lnSpc>
                <a:spcPct val="110000"/>
              </a:lnSpc>
              <a:spcBef>
                <a:spcPts val="1200"/>
              </a:spcBef>
              <a:spcAft>
                <a:spcPts val="800"/>
              </a:spcAft>
            </a:pPr>
            <a:r>
              <a:rPr lang="en-US" altLang="en-US" dirty="0"/>
              <a:t>The sample of 117 comes from a population that has a GPA of 2.7 </a:t>
            </a:r>
          </a:p>
          <a:p>
            <a:pPr marL="822960" lvl="1" indent="-320040">
              <a:lnSpc>
                <a:spcPct val="110000"/>
              </a:lnSpc>
              <a:spcBef>
                <a:spcPts val="1200"/>
              </a:spcBef>
              <a:spcAft>
                <a:spcPts val="800"/>
              </a:spcAft>
            </a:pPr>
            <a:r>
              <a:rPr lang="en-US" altLang="en-US" dirty="0"/>
              <a:t>The difference between 2.7 and 3.0 is trivial and caused by random chance</a:t>
            </a:r>
          </a:p>
          <a:p>
            <a:pPr marL="365760" indent="-365760">
              <a:lnSpc>
                <a:spcPct val="110000"/>
              </a:lnSpc>
              <a:spcBef>
                <a:spcPts val="1200"/>
              </a:spcBef>
              <a:spcAft>
                <a:spcPts val="800"/>
              </a:spcAft>
            </a:pPr>
            <a:r>
              <a:rPr lang="en-US" altLang="en-US" dirty="0"/>
              <a:t>H</a:t>
            </a:r>
            <a:r>
              <a:rPr lang="en-US" altLang="en-US" baseline="-25000" dirty="0"/>
              <a:t>1</a:t>
            </a:r>
            <a:r>
              <a:rPr lang="en-US" altLang="en-US" dirty="0"/>
              <a:t>: </a:t>
            </a:r>
            <a:r>
              <a:rPr lang="el-GR" altLang="en-US" i="1" dirty="0"/>
              <a:t>μ</a:t>
            </a:r>
            <a:r>
              <a:rPr lang="en-US" altLang="en-US" dirty="0"/>
              <a:t> ≠ 2.7</a:t>
            </a:r>
          </a:p>
          <a:p>
            <a:pPr marL="822960" lvl="1" indent="-320040">
              <a:lnSpc>
                <a:spcPct val="110000"/>
              </a:lnSpc>
              <a:spcBef>
                <a:spcPts val="1200"/>
              </a:spcBef>
              <a:spcAft>
                <a:spcPts val="800"/>
              </a:spcAft>
            </a:pPr>
            <a:r>
              <a:rPr lang="en-US" altLang="en-US" dirty="0"/>
              <a:t>The sample of 117 comes from a population that does </a:t>
            </a:r>
            <a:r>
              <a:rPr lang="en-US" altLang="en-US" i="1" dirty="0"/>
              <a:t>not</a:t>
            </a:r>
            <a:r>
              <a:rPr lang="en-US" altLang="en-US" dirty="0"/>
              <a:t> have a GPA of 2.7</a:t>
            </a:r>
          </a:p>
          <a:p>
            <a:pPr marL="822960" lvl="1" indent="-320040">
              <a:lnSpc>
                <a:spcPct val="110000"/>
              </a:lnSpc>
              <a:spcBef>
                <a:spcPts val="1200"/>
              </a:spcBef>
              <a:spcAft>
                <a:spcPts val="800"/>
              </a:spcAft>
            </a:pPr>
            <a:r>
              <a:rPr lang="en-US" altLang="en-US" dirty="0"/>
              <a:t>The difference between 2.7 and 3.0 reflects an actual difference between education majors and other students</a:t>
            </a:r>
          </a:p>
        </p:txBody>
      </p:sp>
    </p:spTree>
    <p:extLst>
      <p:ext uri="{BB962C8B-B14F-4D97-AF65-F5344CB8AC3E}">
        <p14:creationId xmlns:p14="http://schemas.microsoft.com/office/powerpoint/2010/main" val="853892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5675"/>
          </a:xfrm>
        </p:spPr>
        <p:txBody>
          <a:bodyPr/>
          <a:lstStyle/>
          <a:p>
            <a:r>
              <a:rPr lang="en-US" altLang="en-US" sz="3600" dirty="0"/>
              <a:t>Step 3: Select Sampling Distribution and Establish the Critical Region </a:t>
            </a:r>
            <a:r>
              <a:rPr kumimoji="1" lang="en-US" altLang="en-US" dirty="0"/>
              <a:t>(1 of 2)</a:t>
            </a:r>
            <a:endParaRPr lang="en-IN" dirty="0"/>
          </a:p>
        </p:txBody>
      </p:sp>
      <p:sp>
        <p:nvSpPr>
          <p:cNvPr id="3" name="Text Placeholder 2"/>
          <p:cNvSpPr>
            <a:spLocks noGrp="1"/>
          </p:cNvSpPr>
          <p:nvPr>
            <p:ph type="body" sz="quarter" idx="17"/>
          </p:nvPr>
        </p:nvSpPr>
        <p:spPr/>
        <p:txBody>
          <a:bodyPr/>
          <a:lstStyle/>
          <a:p>
            <a:pPr marL="365760" indent="-365760">
              <a:lnSpc>
                <a:spcPct val="90000"/>
              </a:lnSpc>
              <a:spcBef>
                <a:spcPts val="600"/>
              </a:spcBef>
              <a:spcAft>
                <a:spcPts val="600"/>
              </a:spcAft>
            </a:pPr>
            <a:r>
              <a:rPr lang="en-US" altLang="en-US" dirty="0"/>
              <a:t>Sampling Distribution= Z</a:t>
            </a:r>
          </a:p>
          <a:p>
            <a:pPr marL="822960" lvl="1" indent="-320040">
              <a:lnSpc>
                <a:spcPct val="90000"/>
              </a:lnSpc>
              <a:spcBef>
                <a:spcPts val="600"/>
              </a:spcBef>
              <a:spcAft>
                <a:spcPts val="600"/>
              </a:spcAft>
            </a:pPr>
            <a:r>
              <a:rPr lang="en-US" altLang="en-US" dirty="0"/>
              <a:t>Alpha (</a:t>
            </a:r>
            <a:r>
              <a:rPr lang="el-GR" altLang="en-US" dirty="0">
                <a:cs typeface="Times New Roman" panose="02020603050405020304" pitchFamily="18" charset="0"/>
              </a:rPr>
              <a:t>α</a:t>
            </a:r>
            <a:r>
              <a:rPr lang="en-US" altLang="en-US" dirty="0">
                <a:cs typeface="Times New Roman" panose="02020603050405020304" pitchFamily="18" charset="0"/>
              </a:rPr>
              <a:t>) = 0.05</a:t>
            </a:r>
            <a:endParaRPr lang="en-US" altLang="en-US" dirty="0">
              <a:latin typeface="Times New Roman" panose="02020603050405020304" pitchFamily="18" charset="0"/>
              <a:cs typeface="Times New Roman" panose="02020603050405020304" pitchFamily="18" charset="0"/>
            </a:endParaRPr>
          </a:p>
          <a:p>
            <a:pPr marL="822960" lvl="1" indent="-320040">
              <a:lnSpc>
                <a:spcPct val="90000"/>
              </a:lnSpc>
              <a:spcBef>
                <a:spcPts val="600"/>
              </a:spcBef>
              <a:spcAft>
                <a:spcPts val="600"/>
              </a:spcAft>
            </a:pPr>
            <a:r>
              <a:rPr lang="en-US" altLang="en-US" dirty="0">
                <a:solidFill>
                  <a:srgbClr val="000000"/>
                </a:solidFill>
                <a:cs typeface="Times New Roman" panose="02020603050405020304" pitchFamily="18" charset="0"/>
              </a:rPr>
              <a:t>Alpha</a:t>
            </a:r>
            <a:r>
              <a:rPr lang="en-US" altLang="en-US" dirty="0">
                <a:cs typeface="Times New Roman" panose="02020603050405020304" pitchFamily="18" charset="0"/>
              </a:rPr>
              <a:t> is the indicator of “rare” events</a:t>
            </a:r>
          </a:p>
          <a:p>
            <a:pPr marL="822960" lvl="1" indent="-320040">
              <a:lnSpc>
                <a:spcPct val="110000"/>
              </a:lnSpc>
              <a:spcBef>
                <a:spcPts val="600"/>
              </a:spcBef>
              <a:spcAft>
                <a:spcPts val="600"/>
              </a:spcAft>
            </a:pPr>
            <a:r>
              <a:rPr lang="en-US" altLang="en-US" dirty="0">
                <a:cs typeface="Times New Roman" panose="02020603050405020304" pitchFamily="18" charset="0"/>
              </a:rPr>
              <a:t>Any difference with a probability less than </a:t>
            </a:r>
            <a:r>
              <a:rPr lang="el-GR" altLang="en-US" dirty="0">
                <a:cs typeface="Times New Roman" panose="02020603050405020304" pitchFamily="18" charset="0"/>
              </a:rPr>
              <a:t>α</a:t>
            </a:r>
            <a:r>
              <a:rPr lang="en-US" altLang="en-US" dirty="0">
                <a:cs typeface="Times New Roman" panose="02020603050405020304" pitchFamily="18" charset="0"/>
              </a:rPr>
              <a:t> is rare and will cause us to reject the </a:t>
            </a:r>
            <a:r>
              <a:rPr lang="en-US" altLang="en-US" dirty="0"/>
              <a:t>H</a:t>
            </a:r>
            <a:r>
              <a:rPr lang="en-US" altLang="en-US" baseline="-25000" dirty="0"/>
              <a:t>o</a:t>
            </a:r>
            <a:endParaRPr lang="en-US" altLang="en-US" dirty="0">
              <a:cs typeface="Times New Roman" panose="02020603050405020304" pitchFamily="18" charset="0"/>
            </a:endParaRPr>
          </a:p>
          <a:p>
            <a:pPr marL="365760" indent="-365760">
              <a:lnSpc>
                <a:spcPct val="110000"/>
              </a:lnSpc>
              <a:spcBef>
                <a:spcPts val="600"/>
              </a:spcBef>
              <a:spcAft>
                <a:spcPts val="600"/>
              </a:spcAft>
            </a:pPr>
            <a:r>
              <a:rPr lang="en-US" altLang="en-US" dirty="0">
                <a:cs typeface="Times New Roman" panose="02020603050405020304" pitchFamily="18" charset="0"/>
              </a:rPr>
              <a:t>Critical region begins at </a:t>
            </a:r>
            <a:r>
              <a:rPr lang="en-US" altLang="en-US" dirty="0"/>
              <a:t>±</a:t>
            </a:r>
            <a:r>
              <a:rPr lang="en-US" altLang="en-US" dirty="0">
                <a:cs typeface="Times New Roman" panose="02020603050405020304" pitchFamily="18" charset="0"/>
              </a:rPr>
              <a:t>1.96</a:t>
            </a:r>
          </a:p>
          <a:p>
            <a:pPr marL="822960" lvl="1" indent="-320040">
              <a:lnSpc>
                <a:spcPct val="110000"/>
              </a:lnSpc>
              <a:spcBef>
                <a:spcPts val="600"/>
              </a:spcBef>
              <a:spcAft>
                <a:spcPts val="600"/>
              </a:spcAft>
            </a:pPr>
            <a:r>
              <a:rPr lang="en-US" altLang="en-US" dirty="0">
                <a:cs typeface="Times New Roman" panose="02020603050405020304" pitchFamily="18" charset="0"/>
              </a:rPr>
              <a:t>This is the critical Z score associated with a two-tailed test and alpha equal to 0.05</a:t>
            </a:r>
          </a:p>
          <a:p>
            <a:pPr marL="822960" lvl="1" indent="-320040">
              <a:lnSpc>
                <a:spcPct val="110000"/>
              </a:lnSpc>
              <a:spcBef>
                <a:spcPts val="600"/>
              </a:spcBef>
              <a:spcAft>
                <a:spcPts val="600"/>
              </a:spcAft>
            </a:pPr>
            <a:r>
              <a:rPr lang="en-US" altLang="en-US" dirty="0">
                <a:cs typeface="Times New Roman" panose="02020603050405020304" pitchFamily="18" charset="0"/>
              </a:rPr>
              <a:t>If the obtained Z score falls in the critical region, reject H</a:t>
            </a:r>
            <a:r>
              <a:rPr lang="en-US" altLang="en-US" baseline="-25000" dirty="0">
                <a:cs typeface="Times New Roman" panose="02020603050405020304" pitchFamily="18" charset="0"/>
              </a:rPr>
              <a:t>o</a:t>
            </a:r>
          </a:p>
        </p:txBody>
      </p:sp>
    </p:spTree>
    <p:extLst>
      <p:ext uri="{BB962C8B-B14F-4D97-AF65-F5344CB8AC3E}">
        <p14:creationId xmlns:p14="http://schemas.microsoft.com/office/powerpoint/2010/main" val="3321475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Step 4: Compute the Test Statistic </a:t>
            </a:r>
            <a:r>
              <a:rPr kumimoji="1" lang="en-US" altLang="en-US" dirty="0"/>
              <a:t>(1 of 2)</a:t>
            </a:r>
            <a:endParaRPr lang="en-IN" dirty="0"/>
          </a:p>
        </p:txBody>
      </p:sp>
      <p:graphicFrame>
        <p:nvGraphicFramePr>
          <p:cNvPr id="7" name="Object 2" descr="An equation reads, Z equals (X bar minus mu) over (S over square root of (N minus 1)) equals (3.00 minus 2.70) over (0.70 over square root of (117 minus 1)) equals 4.62.">
            <a:extLst>
              <a:ext uri="{FF2B5EF4-FFF2-40B4-BE49-F238E27FC236}">
                <a16:creationId xmlns:a16="http://schemas.microsoft.com/office/drawing/2014/main" id="{2BFDC219-2C61-4F9E-9152-E5EF9F2C9210}"/>
              </a:ext>
            </a:extLst>
          </p:cNvPr>
          <p:cNvGraphicFramePr>
            <a:graphicFrameLocks noGrp="1" noChangeAspect="1"/>
          </p:cNvGraphicFramePr>
          <p:nvPr>
            <p:ph type="pic" sz="quarter" idx="10"/>
            <p:extLst>
              <p:ext uri="{D42A27DB-BD31-4B8C-83A1-F6EECF244321}">
                <p14:modId xmlns:p14="http://schemas.microsoft.com/office/powerpoint/2010/main" val="2446966036"/>
              </p:ext>
            </p:extLst>
          </p:nvPr>
        </p:nvGraphicFramePr>
        <p:xfrm>
          <a:off x="3664019" y="1758164"/>
          <a:ext cx="4863960" cy="825480"/>
        </p:xfrm>
        <a:graphic>
          <a:graphicData uri="http://schemas.openxmlformats.org/presentationml/2006/ole">
            <mc:AlternateContent xmlns:mc="http://schemas.openxmlformats.org/markup-compatibility/2006">
              <mc:Choice xmlns:v="urn:schemas-microsoft-com:vml" Requires="v">
                <p:oleObj spid="_x0000_s3182" name="Equation" r:id="rId3" imgW="4863960" imgH="825480" progId="Equation.DSMT4">
                  <p:embed/>
                </p:oleObj>
              </mc:Choice>
              <mc:Fallback>
                <p:oleObj name="Equation" r:id="rId3" imgW="4863960" imgH="825480" progId="Equation.DSMT4">
                  <p:embed/>
                  <p:pic>
                    <p:nvPicPr>
                      <p:cNvPr id="4" name="Object 3"/>
                      <p:cNvPicPr/>
                      <p:nvPr/>
                    </p:nvPicPr>
                    <p:blipFill>
                      <a:blip r:embed="rId4"/>
                      <a:stretch>
                        <a:fillRect/>
                      </a:stretch>
                    </p:blipFill>
                    <p:spPr>
                      <a:xfrm>
                        <a:off x="3664019" y="1758164"/>
                        <a:ext cx="4863960" cy="825480"/>
                      </a:xfrm>
                      <a:prstGeom prst="rect">
                        <a:avLst/>
                      </a:prstGeom>
                    </p:spPr>
                  </p:pic>
                </p:oleObj>
              </mc:Fallback>
            </mc:AlternateContent>
          </a:graphicData>
        </a:graphic>
      </p:graphicFrame>
      <p:sp>
        <p:nvSpPr>
          <p:cNvPr id="3" name="Text Placeholder 3"/>
          <p:cNvSpPr>
            <a:spLocks noGrp="1"/>
          </p:cNvSpPr>
          <p:nvPr>
            <p:ph type="body" sz="quarter" idx="17"/>
          </p:nvPr>
        </p:nvSpPr>
        <p:spPr>
          <a:xfrm>
            <a:off x="740228" y="3304579"/>
            <a:ext cx="10711543" cy="444500"/>
          </a:xfrm>
        </p:spPr>
        <p:txBody>
          <a:bodyPr>
            <a:normAutofit/>
          </a:bodyPr>
          <a:lstStyle/>
          <a:p>
            <a:pPr marL="0" lvl="1" indent="0" algn="ctr">
              <a:spcBef>
                <a:spcPts val="1000"/>
              </a:spcBef>
              <a:buNone/>
            </a:pPr>
            <a:r>
              <a:rPr lang="en-US" altLang="en-US" sz="2400" dirty="0">
                <a:solidFill>
                  <a:srgbClr val="000000"/>
                </a:solidFill>
              </a:rPr>
              <a:t>Z (obtained) = 4.62</a:t>
            </a:r>
          </a:p>
        </p:txBody>
      </p:sp>
    </p:spTree>
    <p:extLst>
      <p:ext uri="{BB962C8B-B14F-4D97-AF65-F5344CB8AC3E}">
        <p14:creationId xmlns:p14="http://schemas.microsoft.com/office/powerpoint/2010/main" val="726454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9325"/>
          </a:xfrm>
        </p:spPr>
        <p:txBody>
          <a:bodyPr/>
          <a:lstStyle/>
          <a:p>
            <a:r>
              <a:rPr lang="en-US" altLang="en-US" sz="3600" dirty="0"/>
              <a:t>Step 5: Make a Decision and Interpret </a:t>
            </a:r>
            <a:br>
              <a:rPr lang="en-US" altLang="en-US" sz="3600" dirty="0"/>
            </a:br>
            <a:r>
              <a:rPr lang="en-US" altLang="en-US" sz="3600" dirty="0"/>
              <a:t>Results	</a:t>
            </a:r>
            <a:r>
              <a:rPr kumimoji="1" lang="en-US" altLang="en-US" dirty="0"/>
              <a:t> (1 </a:t>
            </a:r>
            <a:r>
              <a:rPr kumimoji="1" lang="en-US" altLang="en-US"/>
              <a:t>of 2)</a:t>
            </a:r>
            <a:endParaRPr lang="en-IN" dirty="0"/>
          </a:p>
        </p:txBody>
      </p:sp>
      <p:sp>
        <p:nvSpPr>
          <p:cNvPr id="3" name="Text Placeholder 2"/>
          <p:cNvSpPr>
            <a:spLocks noGrp="1"/>
          </p:cNvSpPr>
          <p:nvPr>
            <p:ph type="body" sz="quarter" idx="17"/>
          </p:nvPr>
        </p:nvSpPr>
        <p:spPr/>
        <p:txBody>
          <a:bodyPr/>
          <a:lstStyle/>
          <a:p>
            <a:pPr marL="365760" indent="-365760">
              <a:lnSpc>
                <a:spcPct val="120000"/>
              </a:lnSpc>
              <a:spcBef>
                <a:spcPts val="600"/>
              </a:spcBef>
              <a:spcAft>
                <a:spcPts val="1200"/>
              </a:spcAft>
            </a:pPr>
            <a:r>
              <a:rPr lang="en-US" altLang="en-US" dirty="0"/>
              <a:t>The obtained </a:t>
            </a:r>
            <a:r>
              <a:rPr lang="en-US" altLang="en-US" i="1" dirty="0"/>
              <a:t>Z</a:t>
            </a:r>
            <a:r>
              <a:rPr lang="en-US" altLang="en-US" dirty="0"/>
              <a:t> score fell in the critical region so we </a:t>
            </a:r>
            <a:r>
              <a:rPr lang="en-US" altLang="en-US" b="1" i="1" dirty="0"/>
              <a:t>reject</a:t>
            </a:r>
            <a:r>
              <a:rPr lang="en-US" altLang="en-US" dirty="0"/>
              <a:t> the H</a:t>
            </a:r>
            <a:r>
              <a:rPr lang="en-US" altLang="en-US" baseline="-25000" dirty="0"/>
              <a:t>o</a:t>
            </a:r>
            <a:endParaRPr lang="en-US" altLang="en-US" dirty="0"/>
          </a:p>
          <a:p>
            <a:pPr marL="822960" lvl="1" indent="-320040">
              <a:lnSpc>
                <a:spcPct val="110000"/>
              </a:lnSpc>
              <a:spcBef>
                <a:spcPts val="600"/>
              </a:spcBef>
              <a:spcAft>
                <a:spcPts val="1200"/>
              </a:spcAft>
            </a:pPr>
            <a:r>
              <a:rPr lang="en-US" altLang="en-US" dirty="0"/>
              <a:t>If the H</a:t>
            </a:r>
            <a:r>
              <a:rPr lang="en-US" altLang="en-US" baseline="-25000" dirty="0"/>
              <a:t>0</a:t>
            </a:r>
            <a:r>
              <a:rPr lang="en-US" altLang="en-US" dirty="0"/>
              <a:t> were true, a sample outcome of 3.00 would be unlikely</a:t>
            </a:r>
          </a:p>
          <a:p>
            <a:pPr marL="822960" lvl="1" indent="-320040">
              <a:spcBef>
                <a:spcPts val="600"/>
              </a:spcBef>
              <a:spcAft>
                <a:spcPts val="1200"/>
              </a:spcAft>
            </a:pPr>
            <a:r>
              <a:rPr lang="en-US" altLang="en-US" dirty="0"/>
              <a:t>Therefore, the H</a:t>
            </a:r>
            <a:r>
              <a:rPr lang="en-US" altLang="en-US" baseline="-25000" dirty="0"/>
              <a:t>o</a:t>
            </a:r>
            <a:r>
              <a:rPr lang="en-US" altLang="en-US" dirty="0"/>
              <a:t> is false and must be rejected</a:t>
            </a:r>
          </a:p>
          <a:p>
            <a:pPr marL="365760" indent="-365760">
              <a:spcBef>
                <a:spcPts val="600"/>
              </a:spcBef>
              <a:spcAft>
                <a:spcPts val="1200"/>
              </a:spcAft>
            </a:pPr>
            <a:r>
              <a:rPr lang="en-US" altLang="en-US" dirty="0"/>
              <a:t>Education majors have a GPA that is significantly different from the general student body</a:t>
            </a:r>
            <a:endParaRPr lang="en-US" altLang="en-US" baseline="-25000" dirty="0"/>
          </a:p>
        </p:txBody>
      </p:sp>
    </p:spTree>
    <p:extLst>
      <p:ext uri="{BB962C8B-B14F-4D97-AF65-F5344CB8AC3E}">
        <p14:creationId xmlns:p14="http://schemas.microsoft.com/office/powerpoint/2010/main" val="1643605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Five Step Model: Summary </a:t>
            </a:r>
            <a:r>
              <a:rPr kumimoji="1" lang="en-US" altLang="en-US" dirty="0"/>
              <a:t>(1 of 2)</a:t>
            </a:r>
            <a:endParaRPr lang="en-IN" dirty="0"/>
          </a:p>
        </p:txBody>
      </p:sp>
      <p:sp>
        <p:nvSpPr>
          <p:cNvPr id="3" name="Text Placeholder 2"/>
          <p:cNvSpPr>
            <a:spLocks noGrp="1"/>
          </p:cNvSpPr>
          <p:nvPr>
            <p:ph type="body" sz="quarter" idx="17"/>
          </p:nvPr>
        </p:nvSpPr>
        <p:spPr/>
        <p:txBody>
          <a:bodyPr/>
          <a:lstStyle/>
          <a:p>
            <a:pPr marL="365760" indent="-365760">
              <a:spcAft>
                <a:spcPts val="1200"/>
              </a:spcAft>
            </a:pPr>
            <a:r>
              <a:rPr lang="en-US" altLang="en-US" dirty="0"/>
              <a:t>In hypothesis testing, we try to identify statistically significant differences that did not occur by random chance</a:t>
            </a:r>
          </a:p>
          <a:p>
            <a:pPr marL="365760" indent="-365760">
              <a:spcAft>
                <a:spcPts val="1200"/>
              </a:spcAft>
            </a:pPr>
            <a:r>
              <a:rPr lang="en-US" altLang="en-US" dirty="0"/>
              <a:t>In this example, the difference between the parameter 2.70 and the statistic 3.00 was large and unlikely (</a:t>
            </a:r>
            <a:r>
              <a:rPr lang="en-US" altLang="en-US" i="1" dirty="0"/>
              <a:t>p</a:t>
            </a:r>
            <a:r>
              <a:rPr lang="en-US" altLang="en-US" dirty="0"/>
              <a:t> &lt; 0.05) to have occurred by random chance</a:t>
            </a:r>
          </a:p>
        </p:txBody>
      </p:sp>
    </p:spTree>
    <p:extLst>
      <p:ext uri="{BB962C8B-B14F-4D97-AF65-F5344CB8AC3E}">
        <p14:creationId xmlns:p14="http://schemas.microsoft.com/office/powerpoint/2010/main" val="3660829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Five Step Model: Summary </a:t>
            </a:r>
            <a:r>
              <a:rPr kumimoji="1" lang="en-US" altLang="en-US" dirty="0"/>
              <a:t>(2 of 2)</a:t>
            </a:r>
            <a:endParaRPr lang="en-IN" dirty="0"/>
          </a:p>
        </p:txBody>
      </p:sp>
      <p:sp>
        <p:nvSpPr>
          <p:cNvPr id="3" name="Text Placeholder 2"/>
          <p:cNvSpPr>
            <a:spLocks noGrp="1"/>
          </p:cNvSpPr>
          <p:nvPr>
            <p:ph type="body" sz="quarter" idx="17"/>
          </p:nvPr>
        </p:nvSpPr>
        <p:spPr/>
        <p:txBody>
          <a:bodyPr>
            <a:normAutofit fontScale="92500" lnSpcReduction="10000"/>
          </a:bodyPr>
          <a:lstStyle/>
          <a:p>
            <a:pPr marL="365760" indent="-365760">
              <a:lnSpc>
                <a:spcPct val="120000"/>
              </a:lnSpc>
            </a:pPr>
            <a:r>
              <a:rPr lang="en-US" altLang="en-US" dirty="0"/>
              <a:t>We rejected the H</a:t>
            </a:r>
            <a:r>
              <a:rPr lang="en-US" altLang="en-US" baseline="-25000" dirty="0"/>
              <a:t>o</a:t>
            </a:r>
            <a:r>
              <a:rPr lang="en-US" altLang="en-US" dirty="0"/>
              <a:t> and concluded that the difference was significant</a:t>
            </a:r>
          </a:p>
          <a:p>
            <a:pPr marL="365760" indent="-365760"/>
            <a:r>
              <a:rPr lang="en-US" altLang="en-US" dirty="0"/>
              <a:t>It is very likely that education majors have GPAs higher than the general student body</a:t>
            </a:r>
          </a:p>
        </p:txBody>
      </p:sp>
      <p:sp>
        <p:nvSpPr>
          <p:cNvPr id="7" name="Text Placeholder 3"/>
          <p:cNvSpPr>
            <a:spLocks noGrp="1"/>
          </p:cNvSpPr>
          <p:nvPr>
            <p:ph type="body" sz="quarter" idx="18"/>
          </p:nvPr>
        </p:nvSpPr>
        <p:spPr>
          <a:xfrm>
            <a:off x="743576" y="2921331"/>
            <a:ext cx="10711543" cy="469569"/>
          </a:xfrm>
        </p:spPr>
        <p:txBody>
          <a:bodyPr>
            <a:normAutofit/>
          </a:bodyPr>
          <a:lstStyle/>
          <a:p>
            <a:pPr marL="0" indent="0">
              <a:buNone/>
            </a:pPr>
            <a:r>
              <a:rPr lang="en-IN" sz="2000" b="1" dirty="0"/>
              <a:t>Making a Decision in Step 5 and Interpreting the Results of the Test</a:t>
            </a:r>
            <a:endParaRPr lang="en-IN" sz="2000" dirty="0"/>
          </a:p>
        </p:txBody>
      </p:sp>
      <p:graphicFrame>
        <p:nvGraphicFramePr>
          <p:cNvPr id="4" name="Table 4" descr="A table to make a decision in step 5 and interpret the results of the tests. The column headers read, situation, decision, and interpretation. The table infers the following data. The test statistic is in the critical region; reject the null hypothesis (H_0); the difference is statistically significant. The test statistic is not in the critical region; it fails to reject the null hypothesis (H_0); the difference is not statistically significant."/>
          <p:cNvGraphicFramePr>
            <a:graphicFrameLocks noGrp="1"/>
          </p:cNvGraphicFramePr>
          <p:nvPr>
            <p:ph type="tbl" sz="quarter" idx="10"/>
            <p:extLst>
              <p:ext uri="{D42A27DB-BD31-4B8C-83A1-F6EECF244321}">
                <p14:modId xmlns:p14="http://schemas.microsoft.com/office/powerpoint/2010/main" val="2609173634"/>
              </p:ext>
            </p:extLst>
          </p:nvPr>
        </p:nvGraphicFramePr>
        <p:xfrm>
          <a:off x="1314450" y="3568700"/>
          <a:ext cx="8826501" cy="1651000"/>
        </p:xfrm>
        <a:graphic>
          <a:graphicData uri="http://schemas.openxmlformats.org/drawingml/2006/table">
            <a:tbl>
              <a:tblPr firstRow="1" bandRow="1">
                <a:tableStyleId>{5C22544A-7EE6-4342-B048-85BDC9FD1C3A}</a:tableStyleId>
              </a:tblPr>
              <a:tblGrid>
                <a:gridCol w="2942167">
                  <a:extLst>
                    <a:ext uri="{9D8B030D-6E8A-4147-A177-3AD203B41FA5}">
                      <a16:colId xmlns:a16="http://schemas.microsoft.com/office/drawing/2014/main" val="20000"/>
                    </a:ext>
                  </a:extLst>
                </a:gridCol>
                <a:gridCol w="2942167">
                  <a:extLst>
                    <a:ext uri="{9D8B030D-6E8A-4147-A177-3AD203B41FA5}">
                      <a16:colId xmlns:a16="http://schemas.microsoft.com/office/drawing/2014/main" val="20001"/>
                    </a:ext>
                  </a:extLst>
                </a:gridCol>
                <a:gridCol w="2942167">
                  <a:extLst>
                    <a:ext uri="{9D8B030D-6E8A-4147-A177-3AD203B41FA5}">
                      <a16:colId xmlns:a16="http://schemas.microsoft.com/office/drawing/2014/main" val="20002"/>
                    </a:ext>
                  </a:extLst>
                </a:gridCol>
              </a:tblGrid>
              <a:tr h="370840">
                <a:tc>
                  <a:txBody>
                    <a:bodyPr/>
                    <a:lstStyle/>
                    <a:p>
                      <a:pPr algn="ctr"/>
                      <a:r>
                        <a:rPr lang="en-IN" sz="1800" b="1" i="0" u="none" strike="noStrike" kern="1200" baseline="0" dirty="0">
                          <a:solidFill>
                            <a:sysClr val="windowText" lastClr="000000"/>
                          </a:solidFill>
                          <a:latin typeface="Arial" panose="020B0604020202020204" pitchFamily="34" charset="0"/>
                          <a:ea typeface="+mn-ea"/>
                          <a:cs typeface="Arial" panose="020B0604020202020204" pitchFamily="34" charset="0"/>
                        </a:rPr>
                        <a:t>Situation</a:t>
                      </a:r>
                      <a:endParaRPr lang="en-IN" b="1" dirty="0">
                        <a:solidFill>
                          <a:sysClr val="windowText" lastClr="000000"/>
                        </a:solidFill>
                        <a:latin typeface="Arial" panose="020B0604020202020204" pitchFamily="34" charset="0"/>
                        <a:cs typeface="Arial" panose="020B0604020202020204" pitchFamily="34" charset="0"/>
                      </a:endParaRPr>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sz="1800" b="1" i="0" u="none" strike="noStrike" kern="1200" baseline="0" dirty="0">
                          <a:solidFill>
                            <a:sysClr val="windowText" lastClr="000000"/>
                          </a:solidFill>
                          <a:latin typeface="Arial" panose="020B0604020202020204" pitchFamily="34" charset="0"/>
                          <a:ea typeface="+mn-ea"/>
                          <a:cs typeface="Arial" panose="020B0604020202020204" pitchFamily="34" charset="0"/>
                        </a:rPr>
                        <a:t>Decision</a:t>
                      </a:r>
                      <a:endParaRPr lang="en-IN" b="1" dirty="0">
                        <a:solidFill>
                          <a:sysClr val="windowText" lastClr="000000"/>
                        </a:solidFill>
                        <a:latin typeface="Arial" panose="020B0604020202020204" pitchFamily="34" charset="0"/>
                        <a:cs typeface="Arial" panose="020B0604020202020204" pitchFamily="34" charset="0"/>
                      </a:endParaRPr>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sz="1800" b="1" i="0" u="none" strike="noStrike" kern="1200" baseline="0" dirty="0">
                          <a:solidFill>
                            <a:sysClr val="windowText" lastClr="000000"/>
                          </a:solidFill>
                          <a:latin typeface="Arial" panose="020B0604020202020204" pitchFamily="34" charset="0"/>
                          <a:ea typeface="+mn-ea"/>
                          <a:cs typeface="Arial" panose="020B0604020202020204" pitchFamily="34" charset="0"/>
                        </a:rPr>
                        <a:t>Interpretation</a:t>
                      </a:r>
                      <a:endParaRPr lang="en-IN" b="1" dirty="0">
                        <a:solidFill>
                          <a:sysClr val="windowText" lastClr="000000"/>
                        </a:solidFill>
                        <a:latin typeface="Arial" panose="020B0604020202020204" pitchFamily="34" charset="0"/>
                        <a:cs typeface="Arial" panose="020B0604020202020204" pitchFamily="34" charset="0"/>
                      </a:endParaRPr>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0000"/>
                  </a:ext>
                </a:extLst>
              </a:tr>
              <a:tr h="370840">
                <a:tc>
                  <a:txBody>
                    <a:bodyPr/>
                    <a:lstStyle/>
                    <a:p>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The test statistic is in the critical region</a:t>
                      </a:r>
                      <a:endParaRPr lang="en-IN" dirty="0">
                        <a:solidFill>
                          <a:sysClr val="windowText" lastClr="000000"/>
                        </a:solidFill>
                        <a:latin typeface="Arial" panose="020B0604020202020204" pitchFamily="34" charset="0"/>
                        <a:cs typeface="Arial" panose="020B0604020202020204" pitchFamily="34" charset="0"/>
                      </a:endParaRPr>
                    </a:p>
                  </a:txBody>
                  <a:tcPr>
                    <a:lnT w="28575" cap="flat" cmpd="sng" algn="ctr">
                      <a:solidFill>
                        <a:schemeClr val="tx1"/>
                      </a:solidFill>
                      <a:prstDash val="solid"/>
                      <a:round/>
                      <a:headEnd type="none" w="med" len="med"/>
                      <a:tailEnd type="none" w="med" len="med"/>
                    </a:lnT>
                    <a:noFill/>
                  </a:tcPr>
                </a:tc>
                <a:tc>
                  <a:txBody>
                    <a:bodyPr/>
                    <a:lstStyle/>
                    <a:p>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Reject the null</a:t>
                      </a:r>
                    </a:p>
                    <a:p>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hypothesis (</a:t>
                      </a:r>
                      <a:r>
                        <a:rPr lang="en-IN" sz="1800" b="0" i="1" u="none" strike="noStrike" kern="1200" baseline="0" dirty="0">
                          <a:solidFill>
                            <a:sysClr val="windowText" lastClr="000000"/>
                          </a:solidFill>
                          <a:latin typeface="Arial" panose="020B0604020202020204" pitchFamily="34" charset="0"/>
                          <a:ea typeface="+mn-ea"/>
                          <a:cs typeface="Arial" panose="020B0604020202020204" pitchFamily="34" charset="0"/>
                        </a:rPr>
                        <a:t>H</a:t>
                      </a:r>
                      <a:r>
                        <a:rPr lang="en-IN" sz="1800" b="0" i="0" u="none" strike="noStrike" kern="1200" baseline="-25000" dirty="0">
                          <a:solidFill>
                            <a:sysClr val="windowText" lastClr="000000"/>
                          </a:solidFill>
                          <a:latin typeface="Arial" panose="020B0604020202020204" pitchFamily="34" charset="0"/>
                          <a:ea typeface="+mn-ea"/>
                          <a:cs typeface="Arial" panose="020B0604020202020204" pitchFamily="34" charset="0"/>
                        </a:rPr>
                        <a:t>0</a:t>
                      </a:r>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a:t>
                      </a:r>
                      <a:endParaRPr lang="en-IN" dirty="0">
                        <a:solidFill>
                          <a:sysClr val="windowText" lastClr="000000"/>
                        </a:solidFill>
                        <a:latin typeface="Arial" panose="020B0604020202020204" pitchFamily="34" charset="0"/>
                        <a:cs typeface="Arial" panose="020B0604020202020204" pitchFamily="34" charset="0"/>
                      </a:endParaRPr>
                    </a:p>
                  </a:txBody>
                  <a:tcPr>
                    <a:lnT w="28575" cap="flat" cmpd="sng" algn="ctr">
                      <a:solidFill>
                        <a:schemeClr val="tx1"/>
                      </a:solidFill>
                      <a:prstDash val="solid"/>
                      <a:round/>
                      <a:headEnd type="none" w="med" len="med"/>
                      <a:tailEnd type="none" w="med" len="med"/>
                    </a:lnT>
                    <a:noFill/>
                  </a:tcPr>
                </a:tc>
                <a:tc>
                  <a:txBody>
                    <a:bodyPr/>
                    <a:lstStyle/>
                    <a:p>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The difference is statistically significant</a:t>
                      </a:r>
                      <a:endParaRPr lang="en-IN" dirty="0">
                        <a:solidFill>
                          <a:sysClr val="windowText" lastClr="000000"/>
                        </a:solidFill>
                        <a:latin typeface="Arial" panose="020B0604020202020204" pitchFamily="34" charset="0"/>
                        <a:cs typeface="Arial" panose="020B0604020202020204" pitchFamily="34" charset="0"/>
                      </a:endParaRPr>
                    </a:p>
                  </a:txBody>
                  <a:tcPr>
                    <a:lnT w="28575"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70840">
                <a:tc>
                  <a:txBody>
                    <a:bodyPr/>
                    <a:lstStyle/>
                    <a:p>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The test statistic is not in the critical region</a:t>
                      </a:r>
                      <a:endParaRPr lang="en-IN" dirty="0">
                        <a:solidFill>
                          <a:sysClr val="windowText" lastClr="000000"/>
                        </a:solidFill>
                        <a:latin typeface="Arial" panose="020B0604020202020204" pitchFamily="34" charset="0"/>
                        <a:cs typeface="Arial" panose="020B0604020202020204" pitchFamily="34" charset="0"/>
                      </a:endParaRPr>
                    </a:p>
                  </a:txBody>
                  <a:tcPr>
                    <a:lnB w="28575" cap="flat" cmpd="sng" algn="ctr">
                      <a:solidFill>
                        <a:schemeClr val="tx1"/>
                      </a:solidFill>
                      <a:prstDash val="solid"/>
                      <a:round/>
                      <a:headEnd type="none" w="med" len="med"/>
                      <a:tailEnd type="none" w="med" len="med"/>
                    </a:lnB>
                    <a:noFill/>
                  </a:tcPr>
                </a:tc>
                <a:tc>
                  <a:txBody>
                    <a:bodyPr/>
                    <a:lstStyle/>
                    <a:p>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Fail to reject the null hypothesis (</a:t>
                      </a:r>
                      <a:r>
                        <a:rPr lang="en-IN" sz="1800" b="0" i="1" u="none" strike="noStrike" kern="1200" baseline="0" dirty="0">
                          <a:solidFill>
                            <a:sysClr val="windowText" lastClr="000000"/>
                          </a:solidFill>
                          <a:latin typeface="Arial" panose="020B0604020202020204" pitchFamily="34" charset="0"/>
                          <a:ea typeface="+mn-ea"/>
                          <a:cs typeface="Arial" panose="020B0604020202020204" pitchFamily="34" charset="0"/>
                        </a:rPr>
                        <a:t>H</a:t>
                      </a:r>
                      <a:r>
                        <a:rPr lang="en-IN" sz="1800" b="0" i="0" u="none" strike="noStrike" kern="1200" baseline="-25000" dirty="0">
                          <a:solidFill>
                            <a:sysClr val="windowText" lastClr="000000"/>
                          </a:solidFill>
                          <a:latin typeface="Arial" panose="020B0604020202020204" pitchFamily="34" charset="0"/>
                          <a:ea typeface="+mn-ea"/>
                          <a:cs typeface="Arial" panose="020B0604020202020204" pitchFamily="34" charset="0"/>
                        </a:rPr>
                        <a:t>0</a:t>
                      </a:r>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a:t>
                      </a:r>
                      <a:endParaRPr lang="en-IN" dirty="0">
                        <a:solidFill>
                          <a:sysClr val="windowText" lastClr="000000"/>
                        </a:solidFill>
                        <a:latin typeface="Arial" panose="020B0604020202020204" pitchFamily="34" charset="0"/>
                        <a:cs typeface="Arial" panose="020B0604020202020204" pitchFamily="34" charset="0"/>
                      </a:endParaRPr>
                    </a:p>
                  </a:txBody>
                  <a:tcPr>
                    <a:lnB w="28575" cap="flat" cmpd="sng" algn="ctr">
                      <a:solidFill>
                        <a:schemeClr val="tx1"/>
                      </a:solidFill>
                      <a:prstDash val="solid"/>
                      <a:round/>
                      <a:headEnd type="none" w="med" len="med"/>
                      <a:tailEnd type="none" w="med" len="med"/>
                    </a:lnB>
                    <a:noFill/>
                  </a:tcPr>
                </a:tc>
                <a:tc>
                  <a:txBody>
                    <a:bodyPr/>
                    <a:lstStyle/>
                    <a:p>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The difference is not</a:t>
                      </a:r>
                    </a:p>
                    <a:p>
                      <a:r>
                        <a:rPr lang="en-IN" sz="1800" b="0" i="0" u="none" strike="noStrike" kern="1200" baseline="0" dirty="0">
                          <a:solidFill>
                            <a:sysClr val="windowText" lastClr="000000"/>
                          </a:solidFill>
                          <a:latin typeface="Arial" panose="020B0604020202020204" pitchFamily="34" charset="0"/>
                          <a:ea typeface="+mn-ea"/>
                          <a:cs typeface="Arial" panose="020B0604020202020204" pitchFamily="34" charset="0"/>
                        </a:rPr>
                        <a:t>statistically significant</a:t>
                      </a:r>
                      <a:endParaRPr lang="en-IN" dirty="0">
                        <a:solidFill>
                          <a:sysClr val="windowText" lastClr="000000"/>
                        </a:solidFill>
                        <a:latin typeface="Arial" panose="020B0604020202020204" pitchFamily="34" charset="0"/>
                        <a:cs typeface="Arial" panose="020B0604020202020204" pitchFamily="34" charset="0"/>
                      </a:endParaRPr>
                    </a:p>
                  </a:txBody>
                  <a:tcPr>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064586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Crucial Choices in Five-Step Model</a:t>
            </a:r>
            <a:endParaRPr lang="en-IN" dirty="0"/>
          </a:p>
        </p:txBody>
      </p:sp>
      <p:sp>
        <p:nvSpPr>
          <p:cNvPr id="3" name="Text Placeholder 2"/>
          <p:cNvSpPr>
            <a:spLocks noGrp="1"/>
          </p:cNvSpPr>
          <p:nvPr>
            <p:ph type="body" sz="quarter" idx="17"/>
          </p:nvPr>
        </p:nvSpPr>
        <p:spPr/>
        <p:txBody>
          <a:bodyPr/>
          <a:lstStyle/>
          <a:p>
            <a:pPr marL="609600" indent="-609600">
              <a:spcBef>
                <a:spcPts val="600"/>
              </a:spcBef>
              <a:spcAft>
                <a:spcPts val="1200"/>
              </a:spcAft>
            </a:pPr>
            <a:r>
              <a:rPr lang="en-US" altLang="en-US" dirty="0"/>
              <a:t>Model is fairly rigid, but there are two crucial choices:</a:t>
            </a:r>
          </a:p>
          <a:p>
            <a:pPr marL="990600" lvl="1" indent="-533400">
              <a:spcBef>
                <a:spcPts val="600"/>
              </a:spcBef>
              <a:spcAft>
                <a:spcPts val="1200"/>
              </a:spcAft>
              <a:buFont typeface="Arial" panose="020B0604020202020204" pitchFamily="34" charset="0"/>
              <a:buAutoNum type="arabicPeriod"/>
            </a:pPr>
            <a:r>
              <a:rPr lang="en-US" altLang="en-US" sz="2400" dirty="0"/>
              <a:t>One-tailed or two-tailed test</a:t>
            </a:r>
          </a:p>
          <a:p>
            <a:pPr marL="990600" lvl="1" indent="-533400">
              <a:spcBef>
                <a:spcPts val="600"/>
              </a:spcBef>
              <a:spcAft>
                <a:spcPts val="1200"/>
              </a:spcAft>
              <a:buFont typeface="Arial" panose="020B0604020202020204" pitchFamily="34" charset="0"/>
              <a:buAutoNum type="arabicPeriod"/>
            </a:pPr>
            <a:r>
              <a:rPr lang="en-US" altLang="en-US" sz="2400" dirty="0"/>
              <a:t>Alpha (</a:t>
            </a:r>
            <a:r>
              <a:rPr lang="el-GR" altLang="en-US" sz="2400" i="1" dirty="0"/>
              <a:t>α</a:t>
            </a:r>
            <a:r>
              <a:rPr lang="en-US" altLang="en-US" sz="2400" dirty="0"/>
              <a:t>) level</a:t>
            </a:r>
            <a:endParaRPr lang="el-GR" altLang="en-US" sz="2400" i="1" dirty="0"/>
          </a:p>
        </p:txBody>
      </p:sp>
    </p:spTree>
    <p:extLst>
      <p:ext uri="{BB962C8B-B14F-4D97-AF65-F5344CB8AC3E}">
        <p14:creationId xmlns:p14="http://schemas.microsoft.com/office/powerpoint/2010/main" val="3868102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Choosing a One or Two-Tailed Test </a:t>
            </a:r>
            <a:r>
              <a:rPr kumimoji="1" lang="en-US" altLang="en-US" dirty="0"/>
              <a:t>(1 of 5)</a:t>
            </a:r>
            <a:endParaRPr lang="en-IN" dirty="0"/>
          </a:p>
        </p:txBody>
      </p:sp>
      <p:sp>
        <p:nvSpPr>
          <p:cNvPr id="3" name="Text Placeholder 2"/>
          <p:cNvSpPr>
            <a:spLocks noGrp="1"/>
          </p:cNvSpPr>
          <p:nvPr>
            <p:ph type="body" sz="quarter" idx="17"/>
          </p:nvPr>
        </p:nvSpPr>
        <p:spPr>
          <a:xfrm>
            <a:off x="743576" y="1638300"/>
            <a:ext cx="10711543" cy="1662113"/>
          </a:xfrm>
        </p:spPr>
        <p:txBody>
          <a:bodyPr>
            <a:normAutofit/>
          </a:bodyPr>
          <a:lstStyle/>
          <a:p>
            <a:pPr marL="365760" indent="-365760"/>
            <a:r>
              <a:rPr lang="en-US" altLang="en-US" dirty="0"/>
              <a:t>Two-tailed: States that population mean is “not equal” to value stated in null hypothesis</a:t>
            </a:r>
          </a:p>
          <a:p>
            <a:pPr marL="365760" indent="-365760"/>
            <a:r>
              <a:rPr lang="en-US" altLang="en-US" dirty="0"/>
              <a:t>One-tailed: Differences in a specific direction</a:t>
            </a:r>
          </a:p>
          <a:p>
            <a:pPr marL="822960" lvl="1" indent="-320040"/>
            <a:r>
              <a:rPr lang="en-US" altLang="en-US" dirty="0">
                <a:solidFill>
                  <a:srgbClr val="000000"/>
                </a:solidFill>
              </a:rPr>
              <a:t>Examples:</a:t>
            </a:r>
            <a:endParaRPr lang="en-US" altLang="en-US" dirty="0"/>
          </a:p>
          <a:p>
            <a:pPr marL="1828800" lvl="4" indent="0">
              <a:buNone/>
            </a:pPr>
            <a:endParaRPr lang="en-US" altLang="en-US" dirty="0"/>
          </a:p>
        </p:txBody>
      </p:sp>
      <p:graphicFrame>
        <p:nvGraphicFramePr>
          <p:cNvPr id="9" name="Object 3" descr="An equation reads: (H subscript 1 : mu is greater than 7.2) where &gt; signifies &quot;greater than&quot; ">
            <a:extLst>
              <a:ext uri="{FF2B5EF4-FFF2-40B4-BE49-F238E27FC236}">
                <a16:creationId xmlns:a16="http://schemas.microsoft.com/office/drawing/2014/main" id="{6BD5A10F-C067-483A-817A-2A623493EA31}"/>
              </a:ext>
            </a:extLst>
          </p:cNvPr>
          <p:cNvGraphicFramePr>
            <a:graphicFrameLocks noGrp="1" noChangeAspect="1"/>
          </p:cNvGraphicFramePr>
          <p:nvPr>
            <p:ph type="pic" sz="quarter" idx="10"/>
            <p:extLst>
              <p:ext uri="{D42A27DB-BD31-4B8C-83A1-F6EECF244321}">
                <p14:modId xmlns:p14="http://schemas.microsoft.com/office/powerpoint/2010/main" val="2173144030"/>
              </p:ext>
            </p:extLst>
          </p:nvPr>
        </p:nvGraphicFramePr>
        <p:xfrm>
          <a:off x="3713163" y="3557588"/>
          <a:ext cx="3886200" cy="838080"/>
        </p:xfrm>
        <a:graphic>
          <a:graphicData uri="http://schemas.openxmlformats.org/presentationml/2006/ole">
            <mc:AlternateContent xmlns:mc="http://schemas.openxmlformats.org/markup-compatibility/2006">
              <mc:Choice xmlns:v="urn:schemas-microsoft-com:vml" Requires="v">
                <p:oleObj spid="_x0000_s4311" name="Equation" r:id="rId3" imgW="3886200" imgH="838080" progId="Equation.DSMT4">
                  <p:embed/>
                </p:oleObj>
              </mc:Choice>
              <mc:Fallback>
                <p:oleObj name="Equation" r:id="rId3" imgW="3886200" imgH="838080" progId="Equation.DSMT4">
                  <p:embed/>
                  <p:pic>
                    <p:nvPicPr>
                      <p:cNvPr id="5" name="Object 4"/>
                      <p:cNvPicPr/>
                      <p:nvPr/>
                    </p:nvPicPr>
                    <p:blipFill>
                      <a:blip r:embed="rId4"/>
                      <a:stretch>
                        <a:fillRect/>
                      </a:stretch>
                    </p:blipFill>
                    <p:spPr>
                      <a:xfrm>
                        <a:off x="3713163" y="3557588"/>
                        <a:ext cx="3886200" cy="838080"/>
                      </a:xfrm>
                      <a:prstGeom prst="rect">
                        <a:avLst/>
                      </a:prstGeom>
                    </p:spPr>
                  </p:pic>
                </p:oleObj>
              </mc:Fallback>
            </mc:AlternateContent>
          </a:graphicData>
        </a:graphic>
      </p:graphicFrame>
      <p:graphicFrame>
        <p:nvGraphicFramePr>
          <p:cNvPr id="10" name="Object 4" descr="An equation reads, (H_1: mu lesser than 7.2) where less than symbol signifies “less than.”">
            <a:extLst>
              <a:ext uri="{FF2B5EF4-FFF2-40B4-BE49-F238E27FC236}">
                <a16:creationId xmlns:a16="http://schemas.microsoft.com/office/drawing/2014/main" id="{766CBB36-00AD-400F-B349-61E1807EA104}"/>
              </a:ext>
            </a:extLst>
          </p:cNvPr>
          <p:cNvGraphicFramePr>
            <a:graphicFrameLocks noGrp="1" noChangeAspect="1"/>
          </p:cNvGraphicFramePr>
          <p:nvPr>
            <p:ph type="pic" sz="quarter" idx="19"/>
            <p:extLst>
              <p:ext uri="{D42A27DB-BD31-4B8C-83A1-F6EECF244321}">
                <p14:modId xmlns:p14="http://schemas.microsoft.com/office/powerpoint/2010/main" val="297829936"/>
              </p:ext>
            </p:extLst>
          </p:nvPr>
        </p:nvGraphicFramePr>
        <p:xfrm>
          <a:off x="3910083" y="4962524"/>
          <a:ext cx="3492360" cy="838080"/>
        </p:xfrm>
        <a:graphic>
          <a:graphicData uri="http://schemas.openxmlformats.org/presentationml/2006/ole">
            <mc:AlternateContent xmlns:mc="http://schemas.openxmlformats.org/markup-compatibility/2006">
              <mc:Choice xmlns:v="urn:schemas-microsoft-com:vml" Requires="v">
                <p:oleObj spid="_x0000_s4312" name="Equation" r:id="rId5" imgW="3492360" imgH="838080" progId="Equation.DSMT4">
                  <p:embed/>
                </p:oleObj>
              </mc:Choice>
              <mc:Fallback>
                <p:oleObj name="Equation" r:id="rId5" imgW="3492360" imgH="838080" progId="Equation.DSMT4">
                  <p:embed/>
                  <p:pic>
                    <p:nvPicPr>
                      <p:cNvPr id="6" name="Object 5"/>
                      <p:cNvPicPr>
                        <a:picLocks noChangeAspect="1" noChangeArrowheads="1"/>
                      </p:cNvPicPr>
                      <p:nvPr/>
                    </p:nvPicPr>
                    <p:blipFill>
                      <a:blip r:embed="rId6"/>
                      <a:srcRect/>
                      <a:stretch>
                        <a:fillRect/>
                      </a:stretch>
                    </p:blipFill>
                    <p:spPr bwMode="auto">
                      <a:xfrm>
                        <a:off x="3910083" y="4962524"/>
                        <a:ext cx="3492360" cy="83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66503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kern="0" dirty="0"/>
              <a:t>Choosing a One or Two-Tailed Test </a:t>
            </a:r>
            <a:r>
              <a:rPr kumimoji="1" lang="en-US" altLang="en-US" sz="3600" dirty="0"/>
              <a:t>(2 of 5)</a:t>
            </a:r>
            <a:br>
              <a:rPr lang="en-US" sz="3600" kern="0" dirty="0"/>
            </a:br>
            <a:endParaRPr lang="en-IN" dirty="0"/>
          </a:p>
        </p:txBody>
      </p:sp>
      <p:sp>
        <p:nvSpPr>
          <p:cNvPr id="5" name="Text Placeholder 2"/>
          <p:cNvSpPr>
            <a:spLocks noGrp="1"/>
          </p:cNvSpPr>
          <p:nvPr>
            <p:ph type="body" sz="quarter" idx="17"/>
          </p:nvPr>
        </p:nvSpPr>
        <p:spPr>
          <a:xfrm>
            <a:off x="743576" y="1349958"/>
            <a:ext cx="10711543" cy="293105"/>
          </a:xfrm>
        </p:spPr>
        <p:txBody>
          <a:bodyPr>
            <a:normAutofit/>
          </a:bodyPr>
          <a:lstStyle/>
          <a:p>
            <a:pPr marL="0" indent="0">
              <a:buNone/>
            </a:pPr>
            <a:r>
              <a:rPr lang="en-IN" sz="1800" b="1" dirty="0"/>
              <a:t>One- vs. Two-Tailed Tests, </a:t>
            </a:r>
            <a:r>
              <a:rPr lang="el-GR" sz="1800" i="1" dirty="0"/>
              <a:t>α</a:t>
            </a:r>
            <a:r>
              <a:rPr lang="en-IN" sz="1800" i="1" dirty="0"/>
              <a:t> </a:t>
            </a:r>
            <a:r>
              <a:rPr lang="en-IN" sz="1800" b="1" dirty="0"/>
              <a:t>= 0.05</a:t>
            </a:r>
            <a:endParaRPr lang="en-IN" sz="1800" dirty="0"/>
          </a:p>
        </p:txBody>
      </p:sp>
      <p:graphicFrame>
        <p:nvGraphicFramePr>
          <p:cNvPr id="7" name="Table Placeholder 3" descr="A table titled, one- versus two-tailed tests, alpha equals 0.05. The column headers read, if the research hypothesis (H_1) uses, the test is, the concern is on, and Z (critical) is. The table infers the following data: equal sign, two-tailed, both tails, plus or minus 1.96; greater than sign, one-tailed, upper tail, positive 1.65; and lesser than, one-tailed, lower tail, negative 1.65."/>
          <p:cNvGraphicFramePr>
            <a:graphicFrameLocks noGrp="1"/>
          </p:cNvGraphicFramePr>
          <p:nvPr>
            <p:ph type="tbl" sz="quarter" idx="10"/>
            <p:extLst>
              <p:ext uri="{D42A27DB-BD31-4B8C-83A1-F6EECF244321}">
                <p14:modId xmlns:p14="http://schemas.microsoft.com/office/powerpoint/2010/main" val="1753469246"/>
              </p:ext>
            </p:extLst>
          </p:nvPr>
        </p:nvGraphicFramePr>
        <p:xfrm>
          <a:off x="824348" y="1729070"/>
          <a:ext cx="8092440" cy="1630680"/>
        </p:xfrm>
        <a:graphic>
          <a:graphicData uri="http://schemas.openxmlformats.org/drawingml/2006/table">
            <a:tbl>
              <a:tblPr firstRow="1" bandRow="1">
                <a:tableStyleId>{5C22544A-7EE6-4342-B048-85BDC9FD1C3A}</a:tableStyleId>
              </a:tblPr>
              <a:tblGrid>
                <a:gridCol w="2148840">
                  <a:extLst>
                    <a:ext uri="{9D8B030D-6E8A-4147-A177-3AD203B41FA5}">
                      <a16:colId xmlns:a16="http://schemas.microsoft.com/office/drawing/2014/main" val="20000"/>
                    </a:ext>
                  </a:extLst>
                </a:gridCol>
                <a:gridCol w="2148840">
                  <a:extLst>
                    <a:ext uri="{9D8B030D-6E8A-4147-A177-3AD203B41FA5}">
                      <a16:colId xmlns:a16="http://schemas.microsoft.com/office/drawing/2014/main" val="20001"/>
                    </a:ext>
                  </a:extLst>
                </a:gridCol>
                <a:gridCol w="214884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tblGrid>
              <a:tr h="370840">
                <a:tc>
                  <a:txBody>
                    <a:bodyPr/>
                    <a:lstStyle/>
                    <a:p>
                      <a:pPr algn="ctr"/>
                      <a:r>
                        <a:rPr lang="en-IN" sz="1400" b="1" i="0" u="none" strike="noStrike" kern="1200" baseline="0" dirty="0">
                          <a:solidFill>
                            <a:srgbClr val="000000"/>
                          </a:solidFill>
                          <a:latin typeface="Arial" panose="020B0604020202020204" pitchFamily="34" charset="0"/>
                          <a:ea typeface="+mn-ea"/>
                          <a:cs typeface="Arial" panose="020B0604020202020204" pitchFamily="34" charset="0"/>
                        </a:rPr>
                        <a:t>If the Research</a:t>
                      </a:r>
                    </a:p>
                    <a:p>
                      <a:pPr algn="ctr"/>
                      <a:r>
                        <a:rPr lang="en-IN" sz="1400" b="1" i="0" u="none" strike="noStrike" kern="1200" baseline="0" dirty="0">
                          <a:solidFill>
                            <a:srgbClr val="000000"/>
                          </a:solidFill>
                          <a:latin typeface="Arial" panose="020B0604020202020204" pitchFamily="34" charset="0"/>
                          <a:ea typeface="+mn-ea"/>
                          <a:cs typeface="Arial" panose="020B0604020202020204" pitchFamily="34" charset="0"/>
                        </a:rPr>
                        <a:t>Hypothesis (</a:t>
                      </a:r>
                      <a:r>
                        <a:rPr lang="en-IN" sz="1400" b="1" i="1" u="none" strike="noStrike" kern="1200" baseline="0" dirty="0">
                          <a:solidFill>
                            <a:srgbClr val="000000"/>
                          </a:solidFill>
                          <a:latin typeface="Arial" panose="020B0604020202020204" pitchFamily="34" charset="0"/>
                          <a:ea typeface="+mn-ea"/>
                          <a:cs typeface="Arial" panose="020B0604020202020204" pitchFamily="34" charset="0"/>
                        </a:rPr>
                        <a:t>H</a:t>
                      </a:r>
                      <a:r>
                        <a:rPr lang="en-IN" sz="1400" b="1" i="0" u="none" strike="noStrike" kern="1200" baseline="-25000" dirty="0">
                          <a:solidFill>
                            <a:srgbClr val="000000"/>
                          </a:solidFill>
                          <a:latin typeface="Arial" panose="020B0604020202020204" pitchFamily="34" charset="0"/>
                          <a:ea typeface="+mn-ea"/>
                          <a:cs typeface="Arial" panose="020B0604020202020204" pitchFamily="34" charset="0"/>
                        </a:rPr>
                        <a:t>1</a:t>
                      </a:r>
                      <a:r>
                        <a:rPr lang="en-IN" sz="1400" b="1" i="0" u="none" strike="noStrike" kern="1200" baseline="0" dirty="0">
                          <a:solidFill>
                            <a:srgbClr val="000000"/>
                          </a:solidFill>
                          <a:latin typeface="Arial" panose="020B0604020202020204" pitchFamily="34" charset="0"/>
                          <a:ea typeface="+mn-ea"/>
                          <a:cs typeface="Arial" panose="020B0604020202020204" pitchFamily="34" charset="0"/>
                        </a:rPr>
                        <a:t>) Uses</a:t>
                      </a:r>
                      <a:endParaRPr lang="en-IN" sz="1400" b="1" dirty="0">
                        <a:solidFill>
                          <a:srgbClr val="000000"/>
                        </a:solidFill>
                        <a:latin typeface="Arial" panose="020B0604020202020204" pitchFamily="34" charset="0"/>
                        <a:cs typeface="Arial" panose="020B0604020202020204" pitchFamily="34" charset="0"/>
                      </a:endParaRPr>
                    </a:p>
                  </a:txBody>
                  <a:tcPr marL="39826" marR="39826">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2">
                        <a:lumMod val="60000"/>
                        <a:lumOff val="40000"/>
                      </a:schemeClr>
                    </a:solidFill>
                  </a:tcPr>
                </a:tc>
                <a:tc>
                  <a:txBody>
                    <a:bodyPr/>
                    <a:lstStyle/>
                    <a:p>
                      <a:pPr algn="ctr"/>
                      <a:r>
                        <a:rPr lang="en-IN" sz="1400" b="1" i="0" u="none" strike="noStrike" kern="1200" baseline="0" dirty="0">
                          <a:solidFill>
                            <a:srgbClr val="000000"/>
                          </a:solidFill>
                          <a:latin typeface="Arial" panose="020B0604020202020204" pitchFamily="34" charset="0"/>
                          <a:ea typeface="+mn-ea"/>
                          <a:cs typeface="Arial" panose="020B0604020202020204" pitchFamily="34" charset="0"/>
                        </a:rPr>
                        <a:t>The test is</a:t>
                      </a:r>
                      <a:endParaRPr lang="en-IN" sz="1400" b="1" dirty="0">
                        <a:solidFill>
                          <a:srgbClr val="000000"/>
                        </a:solidFill>
                        <a:latin typeface="Arial" panose="020B0604020202020204" pitchFamily="34" charset="0"/>
                        <a:cs typeface="Arial" panose="020B0604020202020204" pitchFamily="34" charset="0"/>
                      </a:endParaRPr>
                    </a:p>
                  </a:txBody>
                  <a:tcPr marL="39826" marR="39826" anchor="b">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2">
                        <a:lumMod val="60000"/>
                        <a:lumOff val="40000"/>
                      </a:schemeClr>
                    </a:solidFill>
                  </a:tcPr>
                </a:tc>
                <a:tc>
                  <a:txBody>
                    <a:bodyPr/>
                    <a:lstStyle/>
                    <a:p>
                      <a:pPr algn="ctr"/>
                      <a:r>
                        <a:rPr lang="en-IN" sz="1400" b="1" i="0" u="none" strike="noStrike" kern="1200" baseline="0" dirty="0">
                          <a:solidFill>
                            <a:srgbClr val="000000"/>
                          </a:solidFill>
                          <a:latin typeface="Arial" panose="020B0604020202020204" pitchFamily="34" charset="0"/>
                          <a:ea typeface="+mn-ea"/>
                          <a:cs typeface="Arial" panose="020B0604020202020204" pitchFamily="34" charset="0"/>
                        </a:rPr>
                        <a:t>Concern is on</a:t>
                      </a:r>
                      <a:endParaRPr lang="en-IN" sz="1400" b="1" dirty="0">
                        <a:solidFill>
                          <a:srgbClr val="000000"/>
                        </a:solidFill>
                        <a:latin typeface="Arial" panose="020B0604020202020204" pitchFamily="34" charset="0"/>
                        <a:cs typeface="Arial" panose="020B0604020202020204" pitchFamily="34" charset="0"/>
                      </a:endParaRPr>
                    </a:p>
                  </a:txBody>
                  <a:tcPr marL="39826" marR="39826" anchor="b">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2">
                        <a:lumMod val="60000"/>
                        <a:lumOff val="40000"/>
                      </a:schemeClr>
                    </a:solidFill>
                  </a:tcPr>
                </a:tc>
                <a:tc>
                  <a:txBody>
                    <a:bodyPr/>
                    <a:lstStyle/>
                    <a:p>
                      <a:pPr algn="ctr"/>
                      <a:r>
                        <a:rPr lang="en-IN" sz="1400" b="1" i="1" u="none" strike="noStrike" kern="1200" baseline="0" dirty="0">
                          <a:solidFill>
                            <a:srgbClr val="000000"/>
                          </a:solidFill>
                          <a:latin typeface="Arial" panose="020B0604020202020204" pitchFamily="34" charset="0"/>
                          <a:ea typeface="+mn-ea"/>
                          <a:cs typeface="Arial" panose="020B0604020202020204" pitchFamily="34" charset="0"/>
                        </a:rPr>
                        <a:t>Z</a:t>
                      </a:r>
                      <a:r>
                        <a:rPr lang="en-IN" sz="1400" b="1" i="0" u="none" strike="noStrike" kern="1200" baseline="0" dirty="0">
                          <a:solidFill>
                            <a:srgbClr val="000000"/>
                          </a:solidFill>
                          <a:latin typeface="Arial" panose="020B0604020202020204" pitchFamily="34" charset="0"/>
                          <a:ea typeface="+mn-ea"/>
                          <a:cs typeface="Arial" panose="020B0604020202020204" pitchFamily="34" charset="0"/>
                        </a:rPr>
                        <a:t>(critical) is</a:t>
                      </a:r>
                      <a:endParaRPr lang="en-IN" sz="1400" b="1" dirty="0">
                        <a:solidFill>
                          <a:srgbClr val="000000"/>
                        </a:solidFill>
                        <a:latin typeface="Arial" panose="020B0604020202020204" pitchFamily="34" charset="0"/>
                        <a:cs typeface="Arial" panose="020B0604020202020204" pitchFamily="34" charset="0"/>
                      </a:endParaRPr>
                    </a:p>
                  </a:txBody>
                  <a:tcPr marL="39826" marR="39826" anchor="b">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0000"/>
                  </a:ext>
                </a:extLst>
              </a:tr>
              <a:tr h="370840">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a:t>
                      </a:r>
                      <a:endParaRPr lang="en-IN" sz="1400" dirty="0">
                        <a:solidFill>
                          <a:srgbClr val="000000"/>
                        </a:solidFill>
                        <a:latin typeface="Arial" panose="020B0604020202020204" pitchFamily="34" charset="0"/>
                        <a:cs typeface="Arial" panose="020B0604020202020204" pitchFamily="34" charset="0"/>
                      </a:endParaRPr>
                    </a:p>
                  </a:txBody>
                  <a:tcPr marL="39826" marR="39826">
                    <a:lnT w="28575" cap="flat" cmpd="sng" algn="ctr">
                      <a:solidFill>
                        <a:schemeClr val="accent1">
                          <a:lumMod val="60000"/>
                          <a:lumOff val="40000"/>
                        </a:schemeClr>
                      </a:solidFill>
                      <a:prstDash val="solid"/>
                      <a:round/>
                      <a:headEnd type="none" w="med" len="med"/>
                      <a:tailEnd type="none" w="med" len="med"/>
                    </a:lnT>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two-tailed</a:t>
                      </a:r>
                      <a:endParaRPr lang="en-IN" sz="1400" dirty="0">
                        <a:solidFill>
                          <a:srgbClr val="000000"/>
                        </a:solidFill>
                        <a:latin typeface="Arial" panose="020B0604020202020204" pitchFamily="34" charset="0"/>
                        <a:cs typeface="Arial" panose="020B0604020202020204" pitchFamily="34" charset="0"/>
                      </a:endParaRPr>
                    </a:p>
                  </a:txBody>
                  <a:tcPr marL="39826" marR="39826">
                    <a:lnT w="28575" cap="flat" cmpd="sng" algn="ctr">
                      <a:solidFill>
                        <a:schemeClr val="accent1">
                          <a:lumMod val="60000"/>
                          <a:lumOff val="40000"/>
                        </a:schemeClr>
                      </a:solidFill>
                      <a:prstDash val="solid"/>
                      <a:round/>
                      <a:headEnd type="none" w="med" len="med"/>
                      <a:tailEnd type="none" w="med" len="med"/>
                    </a:lnT>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Both tails</a:t>
                      </a:r>
                      <a:endParaRPr lang="en-IN" sz="1400" dirty="0">
                        <a:solidFill>
                          <a:srgbClr val="000000"/>
                        </a:solidFill>
                        <a:latin typeface="Arial" panose="020B0604020202020204" pitchFamily="34" charset="0"/>
                        <a:cs typeface="Arial" panose="020B0604020202020204" pitchFamily="34" charset="0"/>
                      </a:endParaRPr>
                    </a:p>
                  </a:txBody>
                  <a:tcPr marL="39826" marR="39826">
                    <a:lnT w="28575" cap="flat" cmpd="sng" algn="ctr">
                      <a:solidFill>
                        <a:schemeClr val="accent1">
                          <a:lumMod val="60000"/>
                          <a:lumOff val="40000"/>
                        </a:schemeClr>
                      </a:solidFill>
                      <a:prstDash val="solid"/>
                      <a:round/>
                      <a:headEnd type="none" w="med" len="med"/>
                      <a:tailEnd type="none" w="med" len="med"/>
                    </a:lnT>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 1.96</a:t>
                      </a:r>
                      <a:endParaRPr lang="en-IN" sz="1400" dirty="0">
                        <a:solidFill>
                          <a:srgbClr val="000000"/>
                        </a:solidFill>
                        <a:latin typeface="Arial" panose="020B0604020202020204" pitchFamily="34" charset="0"/>
                        <a:cs typeface="Arial" panose="020B0604020202020204" pitchFamily="34" charset="0"/>
                      </a:endParaRPr>
                    </a:p>
                  </a:txBody>
                  <a:tcPr marL="39826" marR="39826">
                    <a:lnT w="28575" cap="flat" cmpd="sng" algn="ctr">
                      <a:solidFill>
                        <a:schemeClr val="accent1">
                          <a:lumMod val="60000"/>
                          <a:lumOff val="40000"/>
                        </a:schemeClr>
                      </a:solidFill>
                      <a:prstDash val="solid"/>
                      <a:round/>
                      <a:headEnd type="none" w="med" len="med"/>
                      <a:tailEnd type="none" w="med" len="med"/>
                    </a:lnT>
                    <a:noFill/>
                  </a:tcPr>
                </a:tc>
                <a:extLst>
                  <a:ext uri="{0D108BD9-81ED-4DB2-BD59-A6C34878D82A}">
                    <a16:rowId xmlns:a16="http://schemas.microsoft.com/office/drawing/2014/main" val="10001"/>
                  </a:ext>
                </a:extLst>
              </a:tr>
              <a:tr h="370840">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&gt;</a:t>
                      </a:r>
                      <a:endParaRPr lang="en-IN" sz="1400" dirty="0">
                        <a:solidFill>
                          <a:srgbClr val="000000"/>
                        </a:solidFill>
                        <a:latin typeface="Arial" panose="020B0604020202020204" pitchFamily="34" charset="0"/>
                        <a:cs typeface="Arial" panose="020B0604020202020204" pitchFamily="34" charset="0"/>
                      </a:endParaRPr>
                    </a:p>
                  </a:txBody>
                  <a:tcPr marL="39826" marR="39826">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one-tailed</a:t>
                      </a:r>
                      <a:endParaRPr lang="en-IN" sz="1400" dirty="0">
                        <a:solidFill>
                          <a:srgbClr val="000000"/>
                        </a:solidFill>
                        <a:latin typeface="Arial" panose="020B0604020202020204" pitchFamily="34" charset="0"/>
                        <a:cs typeface="Arial" panose="020B0604020202020204" pitchFamily="34" charset="0"/>
                      </a:endParaRPr>
                    </a:p>
                  </a:txBody>
                  <a:tcPr marL="39826" marR="39826">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Upper tail</a:t>
                      </a:r>
                      <a:endParaRPr lang="en-IN" sz="1400" dirty="0">
                        <a:solidFill>
                          <a:srgbClr val="000000"/>
                        </a:solidFill>
                        <a:latin typeface="Arial" panose="020B0604020202020204" pitchFamily="34" charset="0"/>
                        <a:cs typeface="Arial" panose="020B0604020202020204" pitchFamily="34" charset="0"/>
                      </a:endParaRPr>
                    </a:p>
                  </a:txBody>
                  <a:tcPr marL="39826" marR="39826">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+ 1.65</a:t>
                      </a:r>
                      <a:endParaRPr lang="en-IN" sz="1400" dirty="0">
                        <a:solidFill>
                          <a:srgbClr val="000000"/>
                        </a:solidFill>
                        <a:latin typeface="Arial" panose="020B0604020202020204" pitchFamily="34" charset="0"/>
                        <a:cs typeface="Arial" panose="020B0604020202020204" pitchFamily="34" charset="0"/>
                      </a:endParaRPr>
                    </a:p>
                  </a:txBody>
                  <a:tcPr marL="39826" marR="39826">
                    <a:noFill/>
                  </a:tcPr>
                </a:tc>
                <a:extLst>
                  <a:ext uri="{0D108BD9-81ED-4DB2-BD59-A6C34878D82A}">
                    <a16:rowId xmlns:a16="http://schemas.microsoft.com/office/drawing/2014/main" val="10002"/>
                  </a:ext>
                </a:extLst>
              </a:tr>
              <a:tr h="370840">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&lt;</a:t>
                      </a:r>
                      <a:endParaRPr lang="en-IN" sz="1400" dirty="0">
                        <a:solidFill>
                          <a:srgbClr val="000000"/>
                        </a:solidFill>
                        <a:latin typeface="Arial" panose="020B0604020202020204" pitchFamily="34" charset="0"/>
                        <a:cs typeface="Arial" panose="020B0604020202020204" pitchFamily="34" charset="0"/>
                      </a:endParaRPr>
                    </a:p>
                  </a:txBody>
                  <a:tcPr marL="39826" marR="39826">
                    <a:lnB w="28575" cap="flat" cmpd="sng" algn="ctr">
                      <a:solidFill>
                        <a:schemeClr val="accent1">
                          <a:lumMod val="60000"/>
                          <a:lumOff val="40000"/>
                        </a:schemeClr>
                      </a:solidFill>
                      <a:prstDash val="solid"/>
                      <a:round/>
                      <a:headEnd type="none" w="med" len="med"/>
                      <a:tailEnd type="none" w="med" len="med"/>
                    </a:lnB>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one-tailed</a:t>
                      </a:r>
                      <a:endParaRPr lang="en-IN" sz="1400" dirty="0">
                        <a:solidFill>
                          <a:srgbClr val="000000"/>
                        </a:solidFill>
                        <a:latin typeface="Arial" panose="020B0604020202020204" pitchFamily="34" charset="0"/>
                        <a:cs typeface="Arial" panose="020B0604020202020204" pitchFamily="34" charset="0"/>
                      </a:endParaRPr>
                    </a:p>
                  </a:txBody>
                  <a:tcPr marL="39826" marR="39826">
                    <a:lnB w="28575" cap="flat" cmpd="sng" algn="ctr">
                      <a:solidFill>
                        <a:schemeClr val="accent1">
                          <a:lumMod val="60000"/>
                          <a:lumOff val="40000"/>
                        </a:schemeClr>
                      </a:solidFill>
                      <a:prstDash val="solid"/>
                      <a:round/>
                      <a:headEnd type="none" w="med" len="med"/>
                      <a:tailEnd type="none" w="med" len="med"/>
                    </a:lnB>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Lower tail</a:t>
                      </a:r>
                      <a:endParaRPr lang="en-IN" sz="1400" dirty="0">
                        <a:solidFill>
                          <a:srgbClr val="000000"/>
                        </a:solidFill>
                        <a:latin typeface="Arial" panose="020B0604020202020204" pitchFamily="34" charset="0"/>
                        <a:cs typeface="Arial" panose="020B0604020202020204" pitchFamily="34" charset="0"/>
                      </a:endParaRPr>
                    </a:p>
                  </a:txBody>
                  <a:tcPr marL="39826" marR="39826">
                    <a:lnB w="28575" cap="flat" cmpd="sng" algn="ctr">
                      <a:solidFill>
                        <a:schemeClr val="accent1">
                          <a:lumMod val="60000"/>
                          <a:lumOff val="40000"/>
                        </a:schemeClr>
                      </a:solidFill>
                      <a:prstDash val="solid"/>
                      <a:round/>
                      <a:headEnd type="none" w="med" len="med"/>
                      <a:tailEnd type="none" w="med" len="med"/>
                    </a:lnB>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− 1.65</a:t>
                      </a:r>
                      <a:endParaRPr lang="en-IN" sz="1400" dirty="0">
                        <a:solidFill>
                          <a:srgbClr val="000000"/>
                        </a:solidFill>
                        <a:latin typeface="Arial" panose="020B0604020202020204" pitchFamily="34" charset="0"/>
                        <a:cs typeface="Arial" panose="020B0604020202020204" pitchFamily="34" charset="0"/>
                      </a:endParaRPr>
                    </a:p>
                  </a:txBody>
                  <a:tcPr marL="39826" marR="39826">
                    <a:lnB w="28575" cap="flat" cmpd="sng" algn="ctr">
                      <a:solidFill>
                        <a:schemeClr val="accent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6" name="Text Placeholder 4"/>
          <p:cNvSpPr>
            <a:spLocks noGrp="1"/>
          </p:cNvSpPr>
          <p:nvPr>
            <p:ph type="body" sz="quarter" idx="18"/>
          </p:nvPr>
        </p:nvSpPr>
        <p:spPr>
          <a:xfrm>
            <a:off x="742188" y="3481950"/>
            <a:ext cx="10707624" cy="293105"/>
          </a:xfrm>
        </p:spPr>
        <p:txBody>
          <a:bodyPr/>
          <a:lstStyle/>
          <a:p>
            <a:pPr marL="0" indent="0">
              <a:buNone/>
            </a:pPr>
            <a:r>
              <a:rPr lang="en-IN" sz="1800" b="1" dirty="0"/>
              <a:t>Finding Critical </a:t>
            </a:r>
            <a:r>
              <a:rPr lang="en-IN" sz="1800" b="1" i="1" dirty="0"/>
              <a:t>Z </a:t>
            </a:r>
            <a:r>
              <a:rPr lang="en-IN" sz="1800" b="1" dirty="0"/>
              <a:t>Scores for One-Tailed Tests</a:t>
            </a:r>
            <a:endParaRPr lang="en-IN" sz="1800" dirty="0"/>
          </a:p>
        </p:txBody>
      </p:sp>
      <p:graphicFrame>
        <p:nvGraphicFramePr>
          <p:cNvPr id="10" name="Table Placeholder 5" descr="A table titled, finding critical Z scores for one-tailed tests. The column headers read, alpha, two-tailed value, one-tailed value over upper tail, and lower tail. The table infers the following data: 0.10, plus or minus 1.65, positive 1.29, and negative 1.29; 0.05, plus or minus 1.96, positive 1.65, and negative 1.65; 0.01, plus or minus 2.58, positive 2.33, and negative 2.33; 0.001, plus or minus 3.32, positive 3.10, and negative 3.10; 0.0001, plus or minus 3.90, positive 3.70, and negative 3.70.">
            <a:extLst>
              <a:ext uri="{FF2B5EF4-FFF2-40B4-BE49-F238E27FC236}">
                <a16:creationId xmlns:a16="http://schemas.microsoft.com/office/drawing/2014/main" id="{6F147202-9A52-483B-AC98-F1B98F20EF8C}"/>
              </a:ext>
            </a:extLst>
          </p:cNvPr>
          <p:cNvGraphicFramePr>
            <a:graphicFrameLocks noGrp="1"/>
          </p:cNvGraphicFramePr>
          <p:nvPr>
            <p:ph type="tbl" sz="quarter" idx="19"/>
            <p:extLst>
              <p:ext uri="{D42A27DB-BD31-4B8C-83A1-F6EECF244321}">
                <p14:modId xmlns:p14="http://schemas.microsoft.com/office/powerpoint/2010/main" val="3711065147"/>
              </p:ext>
            </p:extLst>
          </p:nvPr>
        </p:nvGraphicFramePr>
        <p:xfrm>
          <a:off x="838200" y="3846981"/>
          <a:ext cx="8173212" cy="2372360"/>
        </p:xfrm>
        <a:graphic>
          <a:graphicData uri="http://schemas.openxmlformats.org/drawingml/2006/table">
            <a:tbl>
              <a:tblPr firstRow="1" bandRow="1">
                <a:tableStyleId>{5C22544A-7EE6-4342-B048-85BDC9FD1C3A}</a:tableStyleId>
              </a:tblPr>
              <a:tblGrid>
                <a:gridCol w="1683512">
                  <a:extLst>
                    <a:ext uri="{9D8B030D-6E8A-4147-A177-3AD203B41FA5}">
                      <a16:colId xmlns:a16="http://schemas.microsoft.com/office/drawing/2014/main" val="20000"/>
                    </a:ext>
                  </a:extLst>
                </a:gridCol>
                <a:gridCol w="2578100">
                  <a:extLst>
                    <a:ext uri="{9D8B030D-6E8A-4147-A177-3AD203B41FA5}">
                      <a16:colId xmlns:a16="http://schemas.microsoft.com/office/drawing/2014/main" val="20001"/>
                    </a:ext>
                  </a:extLst>
                </a:gridCol>
                <a:gridCol w="2222500">
                  <a:extLst>
                    <a:ext uri="{9D8B030D-6E8A-4147-A177-3AD203B41FA5}">
                      <a16:colId xmlns:a16="http://schemas.microsoft.com/office/drawing/2014/main" val="20002"/>
                    </a:ext>
                  </a:extLst>
                </a:gridCol>
                <a:gridCol w="1689100">
                  <a:extLst>
                    <a:ext uri="{9D8B030D-6E8A-4147-A177-3AD203B41FA5}">
                      <a16:colId xmlns:a16="http://schemas.microsoft.com/office/drawing/2014/main" val="20003"/>
                    </a:ext>
                  </a:extLst>
                </a:gridCol>
              </a:tblGrid>
              <a:tr h="504825">
                <a:tc>
                  <a:txBody>
                    <a:bodyPr/>
                    <a:lstStyle/>
                    <a:p>
                      <a:endParaRPr lang="en-IN" sz="1400" b="1" i="0" u="none" strike="noStrike" kern="1200" baseline="0" dirty="0">
                        <a:solidFill>
                          <a:srgbClr val="000000"/>
                        </a:solidFill>
                        <a:latin typeface="Arial" panose="020B0604020202020204" pitchFamily="34" charset="0"/>
                        <a:ea typeface="+mn-ea"/>
                        <a:cs typeface="Arial" panose="020B0604020202020204" pitchFamily="34" charset="0"/>
                      </a:endParaRPr>
                    </a:p>
                    <a:p>
                      <a:r>
                        <a:rPr lang="en-IN" sz="1400" b="1" i="0" u="none" strike="noStrike" kern="1200" baseline="0" dirty="0">
                          <a:solidFill>
                            <a:srgbClr val="000000"/>
                          </a:solidFill>
                          <a:latin typeface="Arial" panose="020B0604020202020204" pitchFamily="34" charset="0"/>
                          <a:ea typeface="+mn-ea"/>
                          <a:cs typeface="Arial" panose="020B0604020202020204" pitchFamily="34" charset="0"/>
                        </a:rPr>
                        <a:t>Alpha</a:t>
                      </a:r>
                      <a:endParaRPr lang="en-IN" sz="1400" b="1"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endParaRPr lang="en-IN" sz="1400" b="1" i="0" u="none" strike="noStrike" kern="1200" baseline="0" dirty="0">
                        <a:solidFill>
                          <a:srgbClr val="000000"/>
                        </a:solidFill>
                        <a:latin typeface="Arial" panose="020B0604020202020204" pitchFamily="34" charset="0"/>
                        <a:ea typeface="+mn-ea"/>
                        <a:cs typeface="Arial" panose="020B0604020202020204" pitchFamily="34" charset="0"/>
                      </a:endParaRPr>
                    </a:p>
                    <a:p>
                      <a:pPr algn="ctr"/>
                      <a:r>
                        <a:rPr lang="en-IN" sz="1400" b="1" i="0" u="none" strike="noStrike" kern="1200" baseline="0" dirty="0">
                          <a:solidFill>
                            <a:srgbClr val="000000"/>
                          </a:solidFill>
                          <a:latin typeface="Arial" panose="020B0604020202020204" pitchFamily="34" charset="0"/>
                          <a:ea typeface="+mn-ea"/>
                          <a:cs typeface="Arial" panose="020B0604020202020204" pitchFamily="34" charset="0"/>
                        </a:rPr>
                        <a:t>Two-Tailed Value</a:t>
                      </a:r>
                      <a:endParaRPr lang="en-IN" sz="1400" b="1"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1" i="0" u="sng" strike="noStrike" kern="1200" baseline="0" dirty="0">
                          <a:solidFill>
                            <a:srgbClr val="000000"/>
                          </a:solidFill>
                          <a:latin typeface="Arial" panose="020B0604020202020204" pitchFamily="34" charset="0"/>
                          <a:ea typeface="+mn-ea"/>
                          <a:cs typeface="Arial" panose="020B0604020202020204" pitchFamily="34" charset="0"/>
                        </a:rPr>
                        <a:t>One-Tailed Value</a:t>
                      </a:r>
                      <a:endParaRPr lang="en-IN" sz="1400" b="1" i="1" u="sng" strike="noStrike" kern="1200" baseline="0" dirty="0">
                        <a:solidFill>
                          <a:srgbClr val="000000"/>
                        </a:solidFill>
                        <a:latin typeface="Arial" panose="020B0604020202020204" pitchFamily="34" charset="0"/>
                        <a:ea typeface="+mn-ea"/>
                        <a:cs typeface="Arial" panose="020B0604020202020204" pitchFamily="34" charset="0"/>
                      </a:endParaRPr>
                    </a:p>
                    <a:p>
                      <a:pPr algn="ctr"/>
                      <a:r>
                        <a:rPr lang="en-IN" sz="1400" b="1" i="1" u="none" strike="noStrike" kern="1200" baseline="0" dirty="0">
                          <a:solidFill>
                            <a:srgbClr val="000000"/>
                          </a:solidFill>
                          <a:latin typeface="Arial" panose="020B0604020202020204" pitchFamily="34" charset="0"/>
                          <a:ea typeface="+mn-ea"/>
                          <a:cs typeface="Arial" panose="020B0604020202020204" pitchFamily="34" charset="0"/>
                        </a:rPr>
                        <a:t>Upper Tail</a:t>
                      </a:r>
                      <a:endParaRPr lang="en-IN" sz="1400" b="1"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ctr"/>
                      <a:endParaRPr lang="en-IN" sz="1400" b="1" i="1" u="none" strike="noStrike" kern="1200" baseline="0" dirty="0">
                        <a:solidFill>
                          <a:srgbClr val="000000"/>
                        </a:solidFill>
                        <a:latin typeface="Arial" panose="020B0604020202020204" pitchFamily="34" charset="0"/>
                        <a:ea typeface="+mn-ea"/>
                        <a:cs typeface="Arial" panose="020B0604020202020204" pitchFamily="34" charset="0"/>
                      </a:endParaRPr>
                    </a:p>
                    <a:p>
                      <a:pPr algn="ctr"/>
                      <a:r>
                        <a:rPr lang="en-IN" sz="1400" b="1" i="1" u="none" strike="noStrike" kern="1200" baseline="0" dirty="0">
                          <a:solidFill>
                            <a:srgbClr val="000000"/>
                          </a:solidFill>
                          <a:latin typeface="Arial" panose="020B0604020202020204" pitchFamily="34" charset="0"/>
                          <a:ea typeface="+mn-ea"/>
                          <a:cs typeface="Arial" panose="020B0604020202020204" pitchFamily="34" charset="0"/>
                        </a:rPr>
                        <a:t>Lower Tail</a:t>
                      </a:r>
                      <a:endParaRPr lang="en-IN" sz="1400" b="1" dirty="0">
                        <a:solidFill>
                          <a:srgbClr val="000000"/>
                        </a:solidFill>
                        <a:latin typeface="Arial" panose="020B0604020202020204" pitchFamily="34" charset="0"/>
                        <a:cs typeface="Arial" panose="020B0604020202020204" pitchFamily="34" charset="0"/>
                      </a:endParaRP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0"/>
                  </a:ext>
                </a:extLst>
              </a:tr>
              <a:tr h="370840">
                <a:tc>
                  <a:txBody>
                    <a:bodyPr/>
                    <a:lstStyle/>
                    <a:p>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0.10</a:t>
                      </a:r>
                      <a:endParaRPr lang="en-IN" sz="1400" dirty="0">
                        <a:solidFill>
                          <a:srgbClr val="000000"/>
                        </a:solidFill>
                        <a:latin typeface="Arial" panose="020B0604020202020204" pitchFamily="34" charset="0"/>
                        <a:cs typeface="Arial" panose="020B0604020202020204" pitchFamily="34" charset="0"/>
                      </a:endParaRPr>
                    </a:p>
                  </a:txBody>
                  <a:tcPr>
                    <a:lnT w="28575" cap="flat" cmpd="sng" algn="ctr">
                      <a:noFill/>
                      <a:prstDash val="solid"/>
                      <a:round/>
                      <a:headEnd type="none" w="med" len="med"/>
                      <a:tailEnd type="none" w="med" len="med"/>
                    </a:lnT>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±1.65</a:t>
                      </a:r>
                      <a:endParaRPr lang="en-IN" sz="1400" dirty="0">
                        <a:solidFill>
                          <a:srgbClr val="000000"/>
                        </a:solidFill>
                        <a:latin typeface="Arial" panose="020B0604020202020204" pitchFamily="34" charset="0"/>
                        <a:cs typeface="Arial" panose="020B0604020202020204" pitchFamily="34" charset="0"/>
                      </a:endParaRPr>
                    </a:p>
                  </a:txBody>
                  <a:tcPr>
                    <a:lnT w="28575" cap="flat" cmpd="sng" algn="ctr">
                      <a:noFill/>
                      <a:prstDash val="solid"/>
                      <a:round/>
                      <a:headEnd type="none" w="med" len="med"/>
                      <a:tailEnd type="none" w="med" len="med"/>
                    </a:lnT>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+1.29</a:t>
                      </a:r>
                      <a:endParaRPr lang="en-IN" sz="1400" dirty="0">
                        <a:solidFill>
                          <a:srgbClr val="000000"/>
                        </a:solidFill>
                        <a:latin typeface="Arial" panose="020B0604020202020204" pitchFamily="34" charset="0"/>
                        <a:cs typeface="Arial" panose="020B0604020202020204" pitchFamily="34" charset="0"/>
                      </a:endParaRPr>
                    </a:p>
                  </a:txBody>
                  <a:tcPr>
                    <a:lnT w="28575" cap="flat" cmpd="sng" algn="ctr">
                      <a:noFill/>
                      <a:prstDash val="solid"/>
                      <a:round/>
                      <a:headEnd type="none" w="med" len="med"/>
                      <a:tailEnd type="none" w="med" len="med"/>
                    </a:lnT>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−1.29</a:t>
                      </a:r>
                      <a:endParaRPr lang="en-IN" sz="1400" dirty="0">
                        <a:solidFill>
                          <a:srgbClr val="000000"/>
                        </a:solidFill>
                        <a:latin typeface="Arial" panose="020B0604020202020204" pitchFamily="34" charset="0"/>
                        <a:cs typeface="Arial" panose="020B0604020202020204" pitchFamily="34" charset="0"/>
                      </a:endParaRPr>
                    </a:p>
                  </a:txBody>
                  <a:tcPr>
                    <a:lnT w="28575" cap="flat" cmpd="sng" algn="ctr">
                      <a:noFill/>
                      <a:prstDash val="solid"/>
                      <a:round/>
                      <a:headEnd type="none" w="med" len="med"/>
                      <a:tailEnd type="none" w="med" len="med"/>
                    </a:lnT>
                    <a:noFill/>
                  </a:tcPr>
                </a:tc>
                <a:extLst>
                  <a:ext uri="{0D108BD9-81ED-4DB2-BD59-A6C34878D82A}">
                    <a16:rowId xmlns:a16="http://schemas.microsoft.com/office/drawing/2014/main" val="10001"/>
                  </a:ext>
                </a:extLst>
              </a:tr>
              <a:tr h="370840">
                <a:tc>
                  <a:txBody>
                    <a:bodyPr/>
                    <a:lstStyle/>
                    <a:p>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0.05</a:t>
                      </a:r>
                      <a:endParaRPr lang="en-IN" sz="14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±1.96</a:t>
                      </a:r>
                      <a:endParaRPr lang="en-IN" sz="14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+1.65</a:t>
                      </a:r>
                      <a:endParaRPr lang="en-IN" sz="14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−1.65</a:t>
                      </a:r>
                      <a:endParaRPr lang="en-IN" sz="1400"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2"/>
                  </a:ext>
                </a:extLst>
              </a:tr>
              <a:tr h="370840">
                <a:tc>
                  <a:txBody>
                    <a:bodyPr/>
                    <a:lstStyle/>
                    <a:p>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0.01</a:t>
                      </a:r>
                      <a:endParaRPr lang="en-IN" sz="14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±2.58</a:t>
                      </a:r>
                      <a:endParaRPr lang="en-IN" sz="14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+2.33</a:t>
                      </a:r>
                      <a:endParaRPr lang="en-IN" sz="14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−2.33</a:t>
                      </a:r>
                      <a:endParaRPr lang="en-IN" sz="1400"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3"/>
                  </a:ext>
                </a:extLst>
              </a:tr>
              <a:tr h="370840">
                <a:tc>
                  <a:txBody>
                    <a:bodyPr/>
                    <a:lstStyle/>
                    <a:p>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0.001</a:t>
                      </a:r>
                      <a:endParaRPr lang="en-IN" sz="14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±3.32</a:t>
                      </a:r>
                      <a:endParaRPr lang="en-IN" sz="14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+3.10</a:t>
                      </a:r>
                      <a:endParaRPr lang="en-IN" sz="14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−3.10</a:t>
                      </a:r>
                      <a:endParaRPr lang="en-IN" sz="1400"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4"/>
                  </a:ext>
                </a:extLst>
              </a:tr>
              <a:tr h="370840">
                <a:tc>
                  <a:txBody>
                    <a:bodyPr/>
                    <a:lstStyle/>
                    <a:p>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0.0001</a:t>
                      </a:r>
                      <a:endParaRPr lang="en-IN" sz="1400" dirty="0">
                        <a:solidFill>
                          <a:srgbClr val="000000"/>
                        </a:solidFill>
                        <a:latin typeface="Arial" panose="020B0604020202020204" pitchFamily="34" charset="0"/>
                        <a:cs typeface="Arial" panose="020B0604020202020204" pitchFamily="34" charset="0"/>
                      </a:endParaRPr>
                    </a:p>
                  </a:txBody>
                  <a:tcPr>
                    <a:lnB w="28575" cap="flat" cmpd="sng" algn="ctr">
                      <a:solidFill>
                        <a:schemeClr val="accent1">
                          <a:lumMod val="60000"/>
                          <a:lumOff val="40000"/>
                        </a:schemeClr>
                      </a:solidFill>
                      <a:prstDash val="solid"/>
                      <a:round/>
                      <a:headEnd type="none" w="med" len="med"/>
                      <a:tailEnd type="none" w="med" len="med"/>
                    </a:lnB>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±3.90</a:t>
                      </a:r>
                      <a:endParaRPr lang="en-IN" sz="1400" dirty="0">
                        <a:solidFill>
                          <a:srgbClr val="000000"/>
                        </a:solidFill>
                        <a:latin typeface="Arial" panose="020B0604020202020204" pitchFamily="34" charset="0"/>
                        <a:cs typeface="Arial" panose="020B0604020202020204" pitchFamily="34" charset="0"/>
                      </a:endParaRPr>
                    </a:p>
                  </a:txBody>
                  <a:tcPr>
                    <a:lnB w="28575" cap="flat" cmpd="sng" algn="ctr">
                      <a:solidFill>
                        <a:schemeClr val="accent1">
                          <a:lumMod val="60000"/>
                          <a:lumOff val="40000"/>
                        </a:schemeClr>
                      </a:solidFill>
                      <a:prstDash val="solid"/>
                      <a:round/>
                      <a:headEnd type="none" w="med" len="med"/>
                      <a:tailEnd type="none" w="med" len="med"/>
                    </a:lnB>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+3.70</a:t>
                      </a:r>
                      <a:endParaRPr lang="en-IN" sz="1400" dirty="0">
                        <a:solidFill>
                          <a:srgbClr val="000000"/>
                        </a:solidFill>
                        <a:latin typeface="Arial" panose="020B0604020202020204" pitchFamily="34" charset="0"/>
                        <a:cs typeface="Arial" panose="020B0604020202020204" pitchFamily="34" charset="0"/>
                      </a:endParaRPr>
                    </a:p>
                  </a:txBody>
                  <a:tcPr>
                    <a:lnB w="28575" cap="flat" cmpd="sng" algn="ctr">
                      <a:solidFill>
                        <a:schemeClr val="accent1">
                          <a:lumMod val="60000"/>
                          <a:lumOff val="40000"/>
                        </a:schemeClr>
                      </a:solidFill>
                      <a:prstDash val="solid"/>
                      <a:round/>
                      <a:headEnd type="none" w="med" len="med"/>
                      <a:tailEnd type="none" w="med" len="med"/>
                    </a:lnB>
                    <a:noFill/>
                  </a:tcPr>
                </a:tc>
                <a:tc>
                  <a:txBody>
                    <a:bodyPr/>
                    <a:lstStyle/>
                    <a:p>
                      <a:pPr algn="ctr"/>
                      <a:r>
                        <a:rPr lang="en-IN" sz="1400" b="0" i="0" u="none" strike="noStrike" kern="1200" baseline="0" dirty="0">
                          <a:solidFill>
                            <a:srgbClr val="000000"/>
                          </a:solidFill>
                          <a:latin typeface="Arial" panose="020B0604020202020204" pitchFamily="34" charset="0"/>
                          <a:ea typeface="+mn-ea"/>
                          <a:cs typeface="Arial" panose="020B0604020202020204" pitchFamily="34" charset="0"/>
                        </a:rPr>
                        <a:t>−3.70</a:t>
                      </a:r>
                      <a:endParaRPr lang="en-IN" sz="1400" dirty="0">
                        <a:solidFill>
                          <a:srgbClr val="000000"/>
                        </a:solidFill>
                        <a:latin typeface="Arial" panose="020B0604020202020204" pitchFamily="34" charset="0"/>
                        <a:cs typeface="Arial" panose="020B0604020202020204" pitchFamily="34" charset="0"/>
                      </a:endParaRPr>
                    </a:p>
                  </a:txBody>
                  <a:tcPr>
                    <a:lnB w="28575" cap="flat" cmpd="sng" algn="ctr">
                      <a:solidFill>
                        <a:schemeClr val="accent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84985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2105"/>
          </a:xfrm>
        </p:spPr>
        <p:txBody>
          <a:bodyPr/>
          <a:lstStyle/>
          <a:p>
            <a:r>
              <a:rPr lang="en-US" sz="3600" kern="0" dirty="0"/>
              <a:t>Choosing a One or Two-Tailed Test </a:t>
            </a:r>
            <a:r>
              <a:rPr kumimoji="1" lang="en-US" altLang="en-US" sz="3600" dirty="0"/>
              <a:t>(3 of 5)</a:t>
            </a:r>
            <a:br>
              <a:rPr lang="en-US" sz="3600" kern="0" dirty="0"/>
            </a:br>
            <a:endParaRPr lang="en-IN" dirty="0"/>
          </a:p>
        </p:txBody>
      </p:sp>
      <p:pic>
        <p:nvPicPr>
          <p:cNvPr id="7" name="Picture 2" descr="Three bell shaped curves displays the establishment of the critical region. The first bell-shaped curve displays a two tailed test, Z (critical) = negative and positive 1.96. The areas to the left of negative 1.96 and the right of 1.96 under the curve are shaded. The distance between the shaded area accounts for 95% of total area. The second bell-shaped curve displays a one tailed test for lower tail, Z (critical) = negative 1.65. The area to the left of negative 1.65 under the curve is shaded. The area to the right of the shaded area accounts for 95% of total area. The third bell-shaped curve displays a one tailed test for upper tail, Z (critical) = positive 1.65. The area to the right of 1.65 under the curve is shaded. The area to the left of the shaded area accounts for 95% of total area."/>
          <p:cNvPicPr>
            <a:picLocks noGrp="1" noChangeAspect="1" noChangeArrowheads="1"/>
          </p:cNvPicPr>
          <p:nvPr>
            <p:ph type="pic" sz="quarter" idx="10"/>
          </p:nvPr>
        </p:nvPicPr>
        <p:blipFill>
          <a:blip r:embed="rId2"/>
          <a:stretch>
            <a:fillRect/>
          </a:stretch>
        </p:blipFill>
        <p:spPr bwMode="auto">
          <a:xfrm>
            <a:off x="1133798" y="1335003"/>
            <a:ext cx="992440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0469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600" kern="0" dirty="0"/>
              <a:t>Choosing a One or Two-Tailed Test </a:t>
            </a:r>
            <a:r>
              <a:rPr kumimoji="1" lang="en-US" altLang="en-US" sz="3600" dirty="0"/>
              <a:t>(4 of 5)</a:t>
            </a:r>
            <a:br>
              <a:rPr lang="en-US" sz="3600" kern="0" dirty="0"/>
            </a:br>
            <a:endParaRPr lang="en-IN" dirty="0"/>
          </a:p>
        </p:txBody>
      </p:sp>
      <p:pic>
        <p:nvPicPr>
          <p:cNvPr id="7" name="Picture 2" descr="Three bell shaped curves displays the establishment of the critical region. The first bell-shaped curve displays a two tailed test, Z (critical) = negative and positive 1.96. The areas to the left of negative 1.96 and the right of 1.96 under the curve are shaded. The distance between the shaded area accounts for 95% of total area. The second bell-shaped curve displays a one tailed test for lower tail, Z (critical) = negative 1.65. The area to the left of negative 1.65 under the curve is shaded. The area to the right of the shaded area accounts for 95% of total area. The third bell-shaped curve displays a one tailed test for upper tail, Z (critical) = positive 1.65. The area to the right of 1.65 under the curve is shaded. The area to the left of the shaded area accounts for 95% of total area."/>
          <p:cNvPicPr>
            <a:picLocks noGrp="1" noChangeAspect="1" noChangeArrowheads="1"/>
          </p:cNvPicPr>
          <p:nvPr>
            <p:ph type="pic" sz="quarter" idx="10"/>
          </p:nvPr>
        </p:nvPicPr>
        <p:blipFill>
          <a:blip r:embed="rId2"/>
          <a:stretch>
            <a:fillRect/>
          </a:stretch>
        </p:blipFill>
        <p:spPr bwMode="auto">
          <a:xfrm>
            <a:off x="886756" y="1528905"/>
            <a:ext cx="10418489"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90336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600" kern="0" dirty="0"/>
              <a:t>Choosing a One or Two-Tailed Test </a:t>
            </a:r>
            <a:r>
              <a:rPr kumimoji="1" lang="en-US" altLang="en-US" sz="3600" dirty="0"/>
              <a:t>(5 of 5)</a:t>
            </a:r>
            <a:br>
              <a:rPr lang="en-US" sz="3600" kern="0" dirty="0"/>
            </a:br>
            <a:endParaRPr lang="en-IN" dirty="0"/>
          </a:p>
        </p:txBody>
      </p:sp>
      <p:pic>
        <p:nvPicPr>
          <p:cNvPr id="7" name="Picture 2" descr="Three bell shaped curves displays the establishment of the critical region. The first bell-shaped curve displays a two tailed test, Z (critical) = negative and positive 1.96. The areas to the left of negative 1.96 and the right of 1.96 under the curve are shaded. The distance between the shaded area accounts for 95% of total area. The second bell-shaped curve displays a one tailed test for lower tail, Z (critical) = negative 1.65. The area to the left of negative 1.65 under the curve is shaded. The area to the right of the shaded area accounts for 95% of total area. The third bell-shaped curve displays a one tailed test for upper tail, Z (critical) = positive 1.65. The area to the right of 1.65 under the curve is shaded. The area to the left of the shaded area accounts for 95% of total area."/>
          <p:cNvPicPr>
            <a:picLocks noGrp="1" noChangeAspect="1" noChangeArrowheads="1"/>
          </p:cNvPicPr>
          <p:nvPr>
            <p:ph type="pic" sz="quarter" idx="10"/>
          </p:nvPr>
        </p:nvPicPr>
        <p:blipFill>
          <a:blip r:embed="rId2"/>
          <a:stretch>
            <a:fillRect/>
          </a:stretch>
        </p:blipFill>
        <p:spPr bwMode="auto">
          <a:xfrm>
            <a:off x="733425" y="1663105"/>
            <a:ext cx="10378586" cy="4091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330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Selecting an Alpha Level</a:t>
            </a:r>
            <a:endParaRPr lang="en-IN" dirty="0"/>
          </a:p>
        </p:txBody>
      </p:sp>
      <p:sp>
        <p:nvSpPr>
          <p:cNvPr id="8" name="Text Placeholder 2"/>
          <p:cNvSpPr>
            <a:spLocks noGrp="1"/>
          </p:cNvSpPr>
          <p:nvPr>
            <p:ph type="body" sz="quarter" idx="17"/>
          </p:nvPr>
        </p:nvSpPr>
        <p:spPr>
          <a:xfrm>
            <a:off x="743576" y="1638300"/>
            <a:ext cx="10711543" cy="1651331"/>
          </a:xfrm>
        </p:spPr>
        <p:txBody>
          <a:bodyPr>
            <a:normAutofit lnSpcReduction="10000"/>
          </a:bodyPr>
          <a:lstStyle/>
          <a:p>
            <a:pPr marL="365760" indent="-365760"/>
            <a:r>
              <a:rPr lang="en-US" altLang="en-US" dirty="0"/>
              <a:t>By assigning an alpha level, one defines an “unlikely” sample outcome</a:t>
            </a:r>
          </a:p>
          <a:p>
            <a:pPr marL="365760" indent="-365760"/>
            <a:r>
              <a:rPr lang="en-US" altLang="en-US" dirty="0"/>
              <a:t>Alpha level is the probability that the decision to reject the null hypothesis is incorrect</a:t>
            </a:r>
          </a:p>
          <a:p>
            <a:pPr marL="365760" indent="-365760"/>
            <a:r>
              <a:rPr lang="en-US" altLang="en-US" dirty="0"/>
              <a:t>Examine this table for critical regions:</a:t>
            </a:r>
          </a:p>
        </p:txBody>
      </p:sp>
      <p:sp>
        <p:nvSpPr>
          <p:cNvPr id="9" name="Text Placeholder 3"/>
          <p:cNvSpPr>
            <a:spLocks noGrp="1"/>
          </p:cNvSpPr>
          <p:nvPr>
            <p:ph type="body" sz="quarter" idx="18"/>
          </p:nvPr>
        </p:nvSpPr>
        <p:spPr>
          <a:xfrm>
            <a:off x="743576" y="3365831"/>
            <a:ext cx="10711543" cy="418769"/>
          </a:xfrm>
        </p:spPr>
        <p:txBody>
          <a:bodyPr/>
          <a:lstStyle/>
          <a:p>
            <a:pPr marL="0" indent="0">
              <a:buNone/>
            </a:pPr>
            <a:r>
              <a:rPr lang="en-IN" b="1" dirty="0"/>
              <a:t>The Relationship Between Alpha and </a:t>
            </a:r>
            <a:r>
              <a:rPr lang="en-IN" b="1" i="1" dirty="0"/>
              <a:t>Z</a:t>
            </a:r>
            <a:r>
              <a:rPr lang="en-IN" b="1" dirty="0"/>
              <a:t>(critical) for a Two-Tailed Test</a:t>
            </a:r>
            <a:endParaRPr lang="en-IN" dirty="0"/>
          </a:p>
        </p:txBody>
      </p:sp>
      <p:graphicFrame>
        <p:nvGraphicFramePr>
          <p:cNvPr id="13" name="Table Placeholder 4" descr="A table represents the relationship between alpha and Z (critical) for a two-tailed test. The column headers read, if alpha equals and the two-tailed critical region with begin at Z (critical) equals. The table infers the following data: 0.10, plus or minus 1.65; 0.05, plus or minus 1.96; 0.01, plus or minus 2.58; and 0.001, plus or minus 3.32."/>
          <p:cNvGraphicFramePr>
            <a:graphicFrameLocks noGrp="1"/>
          </p:cNvGraphicFramePr>
          <p:nvPr>
            <p:ph type="tbl" sz="quarter" idx="10"/>
            <p:extLst>
              <p:ext uri="{D42A27DB-BD31-4B8C-83A1-F6EECF244321}">
                <p14:modId xmlns:p14="http://schemas.microsoft.com/office/powerpoint/2010/main" val="2390678940"/>
              </p:ext>
            </p:extLst>
          </p:nvPr>
        </p:nvGraphicFramePr>
        <p:xfrm>
          <a:off x="1967605" y="3854450"/>
          <a:ext cx="8256790" cy="2123440"/>
        </p:xfrm>
        <a:graphic>
          <a:graphicData uri="http://schemas.openxmlformats.org/drawingml/2006/table">
            <a:tbl>
              <a:tblPr firstRow="1" bandRow="1">
                <a:tableStyleId>{5C22544A-7EE6-4342-B048-85BDC9FD1C3A}</a:tableStyleId>
              </a:tblPr>
              <a:tblGrid>
                <a:gridCol w="2496070">
                  <a:extLst>
                    <a:ext uri="{9D8B030D-6E8A-4147-A177-3AD203B41FA5}">
                      <a16:colId xmlns:a16="http://schemas.microsoft.com/office/drawing/2014/main" val="20000"/>
                    </a:ext>
                  </a:extLst>
                </a:gridCol>
                <a:gridCol w="5760720">
                  <a:extLst>
                    <a:ext uri="{9D8B030D-6E8A-4147-A177-3AD203B41FA5}">
                      <a16:colId xmlns:a16="http://schemas.microsoft.com/office/drawing/2014/main" val="20001"/>
                    </a:ext>
                  </a:extLst>
                </a:gridCol>
              </a:tblGrid>
              <a:tr h="370840">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If Alpha  =</a:t>
                      </a:r>
                      <a:endParaRPr lang="en-IN" b="1" dirty="0">
                        <a:solidFill>
                          <a:srgbClr val="000000"/>
                        </a:solidFill>
                        <a:latin typeface="Arial" panose="020B0604020202020204" pitchFamily="34" charset="0"/>
                        <a:cs typeface="Arial" panose="020B0604020202020204" pitchFamily="34" charset="0"/>
                      </a:endParaRPr>
                    </a:p>
                  </a:txBody>
                  <a:tcPr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The Two-Tailed Critical Region Will Begin</a:t>
                      </a:r>
                    </a:p>
                    <a:p>
                      <a:pPr algn="ct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at </a:t>
                      </a:r>
                      <a:r>
                        <a:rPr lang="en-IN" sz="1800" b="1" i="1" u="none" strike="noStrike" kern="1200" baseline="0" dirty="0">
                          <a:solidFill>
                            <a:srgbClr val="000000"/>
                          </a:solidFill>
                          <a:latin typeface="Arial" panose="020B0604020202020204" pitchFamily="34" charset="0"/>
                          <a:ea typeface="+mn-ea"/>
                          <a:cs typeface="Arial" panose="020B0604020202020204" pitchFamily="34" charset="0"/>
                        </a:rPr>
                        <a:t>Z</a:t>
                      </a:r>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(critical) =</a:t>
                      </a:r>
                      <a:endParaRPr lang="en-IN" b="1" dirty="0">
                        <a:solidFill>
                          <a:srgbClr val="0000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0000"/>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0.10</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±1.65</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0.05</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±1.96</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2"/>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0.01</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±2.58</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3"/>
                  </a:ext>
                </a:extLst>
              </a:tr>
              <a:tr h="370840">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0.001</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±3.32</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9075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Type I and Type II Errors</a:t>
            </a:r>
            <a:endParaRPr lang="en-IN" dirty="0"/>
          </a:p>
        </p:txBody>
      </p:sp>
      <p:sp>
        <p:nvSpPr>
          <p:cNvPr id="6" name="Text Placeholder 2"/>
          <p:cNvSpPr>
            <a:spLocks noGrp="1"/>
          </p:cNvSpPr>
          <p:nvPr>
            <p:ph type="body" sz="quarter" idx="17"/>
          </p:nvPr>
        </p:nvSpPr>
        <p:spPr>
          <a:xfrm>
            <a:off x="743576" y="1447800"/>
            <a:ext cx="10711543" cy="2120900"/>
          </a:xfrm>
        </p:spPr>
        <p:txBody>
          <a:bodyPr>
            <a:normAutofit/>
          </a:bodyPr>
          <a:lstStyle/>
          <a:p>
            <a:pPr marL="365760" indent="-365760">
              <a:spcBef>
                <a:spcPts val="600"/>
              </a:spcBef>
              <a:spcAft>
                <a:spcPts val="0"/>
              </a:spcAft>
            </a:pPr>
            <a:r>
              <a:rPr lang="en-US" altLang="en-US" dirty="0"/>
              <a:t>Type I, or alpha error: </a:t>
            </a:r>
          </a:p>
          <a:p>
            <a:pPr marL="822960" lvl="1" indent="-320040">
              <a:spcBef>
                <a:spcPts val="600"/>
              </a:spcBef>
              <a:spcAft>
                <a:spcPts val="0"/>
              </a:spcAft>
            </a:pPr>
            <a:r>
              <a:rPr lang="en-US" altLang="en-US" dirty="0"/>
              <a:t>Rejecting a true null hypothesis</a:t>
            </a:r>
          </a:p>
          <a:p>
            <a:pPr marL="365760" indent="-365760">
              <a:spcBef>
                <a:spcPts val="600"/>
              </a:spcBef>
              <a:spcAft>
                <a:spcPts val="0"/>
              </a:spcAft>
            </a:pPr>
            <a:r>
              <a:rPr lang="en-US" altLang="en-US" dirty="0"/>
              <a:t>Type II, or beta error:</a:t>
            </a:r>
          </a:p>
          <a:p>
            <a:pPr marL="822960" lvl="1" indent="-320040">
              <a:spcBef>
                <a:spcPts val="600"/>
              </a:spcBef>
              <a:spcAft>
                <a:spcPts val="0"/>
              </a:spcAft>
            </a:pPr>
            <a:r>
              <a:rPr lang="en-US" altLang="en-US" dirty="0"/>
              <a:t>Failing to reject a false null hypothesis</a:t>
            </a:r>
          </a:p>
          <a:p>
            <a:pPr marL="365760" indent="-365760">
              <a:spcBef>
                <a:spcPts val="600"/>
              </a:spcBef>
              <a:spcAft>
                <a:spcPts val="0"/>
              </a:spcAft>
            </a:pPr>
            <a:r>
              <a:rPr lang="en-US" altLang="en-US" dirty="0"/>
              <a:t>Examine table below for relationships between decision making and errors</a:t>
            </a:r>
          </a:p>
          <a:p>
            <a:pPr>
              <a:spcBef>
                <a:spcPts val="600"/>
              </a:spcBef>
              <a:spcAft>
                <a:spcPts val="0"/>
              </a:spcAft>
            </a:pPr>
            <a:endParaRPr lang="en-IN" dirty="0"/>
          </a:p>
        </p:txBody>
      </p:sp>
      <p:sp>
        <p:nvSpPr>
          <p:cNvPr id="7" name="Text Placeholder 3"/>
          <p:cNvSpPr>
            <a:spLocks noGrp="1"/>
          </p:cNvSpPr>
          <p:nvPr>
            <p:ph type="body" sz="quarter" idx="18"/>
          </p:nvPr>
        </p:nvSpPr>
        <p:spPr>
          <a:xfrm>
            <a:off x="838200" y="3644901"/>
            <a:ext cx="10711543" cy="342900"/>
          </a:xfrm>
        </p:spPr>
        <p:txBody>
          <a:bodyPr>
            <a:normAutofit lnSpcReduction="10000"/>
          </a:bodyPr>
          <a:lstStyle/>
          <a:p>
            <a:pPr marL="0" indent="0">
              <a:buNone/>
            </a:pPr>
            <a:r>
              <a:rPr lang="en-IN" b="1" dirty="0"/>
              <a:t>Decision Making and the Five-Step Model</a:t>
            </a:r>
            <a:endParaRPr lang="en-IN" dirty="0"/>
          </a:p>
        </p:txBody>
      </p:sp>
      <p:graphicFrame>
        <p:nvGraphicFramePr>
          <p:cNvPr id="9" name="Table Placeholder 4" descr="A table represents decision making and the five-step model. The column headers read, if our decision is to, and the H_0 is actually, and the result is. The row headers read, a, b, c, and d. The table infers the following data: reject the H_0, false, and OK; fail to reject the H_0, true, and OK; reject the H_0, true, and type I or alpha error; and fail to reject the H_0, false, and type II or beta error."/>
          <p:cNvGraphicFramePr>
            <a:graphicFrameLocks noGrp="1"/>
          </p:cNvGraphicFramePr>
          <p:nvPr>
            <p:ph type="tbl" sz="quarter" idx="10"/>
            <p:extLst>
              <p:ext uri="{D42A27DB-BD31-4B8C-83A1-F6EECF244321}">
                <p14:modId xmlns:p14="http://schemas.microsoft.com/office/powerpoint/2010/main" val="614472820"/>
              </p:ext>
            </p:extLst>
          </p:nvPr>
        </p:nvGraphicFramePr>
        <p:xfrm>
          <a:off x="1416050" y="4057650"/>
          <a:ext cx="9359900" cy="2123440"/>
        </p:xfrm>
        <a:graphic>
          <a:graphicData uri="http://schemas.openxmlformats.org/drawingml/2006/table">
            <a:tbl>
              <a:tblPr firstRow="1" bandRow="1">
                <a:tableStyleId>{5C22544A-7EE6-4342-B048-85BDC9FD1C3A}</a:tableStyleId>
              </a:tblPr>
              <a:tblGrid>
                <a:gridCol w="1358901">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565400">
                  <a:extLst>
                    <a:ext uri="{9D8B030D-6E8A-4147-A177-3AD203B41FA5}">
                      <a16:colId xmlns:a16="http://schemas.microsoft.com/office/drawing/2014/main" val="20002"/>
                    </a:ext>
                  </a:extLst>
                </a:gridCol>
                <a:gridCol w="3225799">
                  <a:extLst>
                    <a:ext uri="{9D8B030D-6E8A-4147-A177-3AD203B41FA5}">
                      <a16:colId xmlns:a16="http://schemas.microsoft.com/office/drawing/2014/main" val="20003"/>
                    </a:ext>
                  </a:extLst>
                </a:gridCol>
              </a:tblGrid>
              <a:tr h="370840">
                <a:tc>
                  <a:txBody>
                    <a:bodyPr/>
                    <a:lstStyle/>
                    <a:p>
                      <a:pPr algn="ct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If our decision</a:t>
                      </a:r>
                    </a:p>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is to</a:t>
                      </a:r>
                      <a:endParaRPr lang="en-IN" dirty="0">
                        <a:solidFill>
                          <a:srgbClr val="000000"/>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And the </a:t>
                      </a: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H</a:t>
                      </a:r>
                      <a:r>
                        <a:rPr lang="en-IN" sz="1800" b="0" i="0" u="none" strike="noStrike" kern="1200" baseline="-25000" dirty="0">
                          <a:solidFill>
                            <a:srgbClr val="000000"/>
                          </a:solidFill>
                          <a:latin typeface="Arial" panose="020B0604020202020204" pitchFamily="34" charset="0"/>
                          <a:ea typeface="+mn-ea"/>
                          <a:cs typeface="Arial" panose="020B0604020202020204" pitchFamily="34" charset="0"/>
                        </a:rPr>
                        <a:t>0</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is actually</a:t>
                      </a:r>
                      <a:endParaRPr lang="en-IN" dirty="0">
                        <a:solidFill>
                          <a:srgbClr val="000000"/>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The result is</a:t>
                      </a:r>
                      <a:endParaRPr lang="en-IN" dirty="0">
                        <a:solidFill>
                          <a:srgbClr val="000000"/>
                        </a:solidFill>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10000"/>
                  </a:ext>
                </a:extLst>
              </a:tr>
              <a:tr h="370840">
                <a:tc>
                  <a:txBody>
                    <a:bodyPr/>
                    <a:lstStyle/>
                    <a:p>
                      <a:pPr algn="l"/>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a</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Reject the </a:t>
                      </a: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H</a:t>
                      </a:r>
                      <a:r>
                        <a:rPr lang="en-IN" sz="1800" b="0" i="0" u="none" strike="noStrike" kern="1200" baseline="-25000" dirty="0">
                          <a:solidFill>
                            <a:srgbClr val="000000"/>
                          </a:solidFill>
                          <a:latin typeface="Arial" panose="020B0604020202020204" pitchFamily="34" charset="0"/>
                          <a:ea typeface="+mn-ea"/>
                          <a:cs typeface="Arial" panose="020B0604020202020204" pitchFamily="34" charset="0"/>
                        </a:rPr>
                        <a:t>0</a:t>
                      </a:r>
                      <a:endParaRPr lang="en-IN" baseline="-25000"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False</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OK</a:t>
                      </a:r>
                      <a:endParaRPr lang="en-IN" dirty="0">
                        <a:solidFill>
                          <a:srgbClr val="000000"/>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370840">
                <a:tc>
                  <a:txBody>
                    <a:bodyPr/>
                    <a:lstStyle/>
                    <a:p>
                      <a:pPr algn="l"/>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b</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Fail to reject the </a:t>
                      </a: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H</a:t>
                      </a:r>
                      <a:r>
                        <a:rPr lang="en-IN" sz="1800" b="0" i="0" u="none" strike="noStrike" kern="1200" baseline="-25000" dirty="0">
                          <a:solidFill>
                            <a:srgbClr val="000000"/>
                          </a:solidFill>
                          <a:latin typeface="Arial" panose="020B0604020202020204" pitchFamily="34" charset="0"/>
                          <a:ea typeface="+mn-ea"/>
                          <a:cs typeface="Arial" panose="020B0604020202020204" pitchFamily="34" charset="0"/>
                        </a:rPr>
                        <a:t>0</a:t>
                      </a:r>
                      <a:endParaRPr lang="en-IN" baseline="-25000"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True</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OK</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2"/>
                  </a:ext>
                </a:extLst>
              </a:tr>
              <a:tr h="370840">
                <a:tc>
                  <a:txBody>
                    <a:bodyPr/>
                    <a:lstStyle/>
                    <a:p>
                      <a:pPr algn="l"/>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c</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Reject the </a:t>
                      </a: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H</a:t>
                      </a:r>
                      <a:r>
                        <a:rPr lang="en-IN" sz="1800" b="0" i="0" u="none" strike="noStrike" kern="1200" baseline="-25000" dirty="0">
                          <a:solidFill>
                            <a:srgbClr val="000000"/>
                          </a:solidFill>
                          <a:latin typeface="Arial" panose="020B0604020202020204" pitchFamily="34" charset="0"/>
                          <a:ea typeface="+mn-ea"/>
                          <a:cs typeface="Arial" panose="020B0604020202020204" pitchFamily="34" charset="0"/>
                        </a:rPr>
                        <a:t>0</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True</a:t>
                      </a:r>
                      <a:endParaRPr lang="en-IN" dirty="0">
                        <a:solidFill>
                          <a:srgbClr val="000000"/>
                        </a:solidFill>
                        <a:latin typeface="Arial" panose="020B0604020202020204" pitchFamily="34" charset="0"/>
                        <a:cs typeface="Arial" panose="020B0604020202020204" pitchFamily="34" charset="0"/>
                      </a:endParaRPr>
                    </a:p>
                  </a:txBody>
                  <a:tcPr>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Type I or alpha (</a:t>
                      </a:r>
                      <a:r>
                        <a:rPr lang="el-GR" sz="1800" b="0" i="1" u="none" strike="noStrike" kern="1200" baseline="0" dirty="0">
                          <a:solidFill>
                            <a:srgbClr val="000000"/>
                          </a:solidFill>
                          <a:latin typeface="Arial" panose="020B0604020202020204" pitchFamily="34" charset="0"/>
                          <a:ea typeface="+mn-ea"/>
                          <a:cs typeface="Arial" panose="020B0604020202020204" pitchFamily="34" charset="0"/>
                        </a:rPr>
                        <a:t>α</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error</a:t>
                      </a:r>
                      <a:endParaRPr lang="en-IN" dirty="0">
                        <a:solidFill>
                          <a:srgbClr val="000000"/>
                        </a:solidFill>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0003"/>
                  </a:ext>
                </a:extLst>
              </a:tr>
              <a:tr h="370840">
                <a:tc>
                  <a:txBody>
                    <a:bodyPr/>
                    <a:lstStyle/>
                    <a:p>
                      <a:pPr algn="l"/>
                      <a:r>
                        <a:rPr lang="en-IN" sz="1800" b="1" i="0" u="none" strike="noStrike" kern="1200" baseline="0" dirty="0">
                          <a:solidFill>
                            <a:srgbClr val="000000"/>
                          </a:solidFill>
                          <a:latin typeface="Arial" panose="020B0604020202020204" pitchFamily="34" charset="0"/>
                          <a:ea typeface="+mn-ea"/>
                          <a:cs typeface="Arial" panose="020B0604020202020204" pitchFamily="34" charset="0"/>
                        </a:rPr>
                        <a:t>d</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Fail to reject the </a:t>
                      </a: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H</a:t>
                      </a:r>
                      <a:r>
                        <a:rPr lang="en-IN" sz="1800" b="0" i="0" u="none" strike="noStrike" kern="1200" baseline="-25000" dirty="0">
                          <a:solidFill>
                            <a:srgbClr val="000000"/>
                          </a:solidFill>
                          <a:latin typeface="Arial" panose="020B0604020202020204" pitchFamily="34" charset="0"/>
                          <a:ea typeface="+mn-ea"/>
                          <a:cs typeface="Arial" panose="020B0604020202020204" pitchFamily="34" charset="0"/>
                        </a:rPr>
                        <a:t>0</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False</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Type II or beta (</a:t>
                      </a:r>
                      <a:r>
                        <a:rPr lang="el-GR" sz="1800" b="0" i="1" u="none" strike="noStrike" kern="1200" baseline="0" dirty="0">
                          <a:solidFill>
                            <a:srgbClr val="000000"/>
                          </a:solidFill>
                          <a:latin typeface="Arial" panose="020B0604020202020204" pitchFamily="34" charset="0"/>
                          <a:ea typeface="+mn-ea"/>
                          <a:cs typeface="Arial" panose="020B0604020202020204" pitchFamily="34" charset="0"/>
                        </a:rPr>
                        <a:t>β</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error</a:t>
                      </a:r>
                      <a:endParaRPr lang="en-IN" dirty="0">
                        <a:solidFill>
                          <a:srgbClr val="00000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69913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Student’s </a:t>
            </a:r>
            <a:r>
              <a:rPr lang="en-US" altLang="en-US" i="1" dirty="0"/>
              <a:t>t</a:t>
            </a:r>
            <a:r>
              <a:rPr lang="en-US" altLang="en-US" dirty="0"/>
              <a:t> Distribution </a:t>
            </a:r>
            <a:r>
              <a:rPr kumimoji="1" lang="en-US" altLang="en-US" dirty="0"/>
              <a:t>(1 of 2)</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600"/>
              </a:spcAft>
            </a:pPr>
            <a:r>
              <a:rPr lang="en-US" altLang="en-US" dirty="0"/>
              <a:t>How can we test a hypothesis when the population standard deviation (</a:t>
            </a:r>
            <a:r>
              <a:rPr lang="el-GR" altLang="en-US" dirty="0"/>
              <a:t>σ</a:t>
            </a:r>
            <a:r>
              <a:rPr lang="en-US" altLang="en-US" dirty="0"/>
              <a:t>) is not known, as is usually the case?</a:t>
            </a:r>
          </a:p>
          <a:p>
            <a:pPr marL="822960" lvl="1">
              <a:spcBef>
                <a:spcPts val="600"/>
              </a:spcBef>
              <a:spcAft>
                <a:spcPts val="600"/>
              </a:spcAft>
            </a:pPr>
            <a:r>
              <a:rPr lang="en-US" altLang="en-US" dirty="0"/>
              <a:t>For large samples (</a:t>
            </a:r>
            <a:r>
              <a:rPr lang="en-US" altLang="en-US" i="1" dirty="0"/>
              <a:t>N</a:t>
            </a:r>
            <a:r>
              <a:rPr lang="en-US" altLang="en-US" dirty="0"/>
              <a:t> ≥ 100), can use the sample standard deviation (s) as an estimator of the population standard deviation (</a:t>
            </a:r>
            <a:r>
              <a:rPr lang="el-GR" altLang="en-US" dirty="0"/>
              <a:t>σ</a:t>
            </a:r>
            <a:r>
              <a:rPr lang="en-US" altLang="en-US" dirty="0"/>
              <a:t>)</a:t>
            </a:r>
            <a:r>
              <a:rPr lang="en-US" altLang="en-US" i="1" dirty="0"/>
              <a:t> </a:t>
            </a:r>
            <a:endParaRPr lang="en-US" altLang="en-US" sz="2400" i="1" dirty="0"/>
          </a:p>
          <a:p>
            <a:pPr lvl="2">
              <a:spcBef>
                <a:spcPts val="600"/>
              </a:spcBef>
              <a:spcAft>
                <a:spcPts val="600"/>
              </a:spcAft>
            </a:pPr>
            <a:r>
              <a:rPr lang="en-US" altLang="en-US" dirty="0"/>
              <a:t>Use standard (Z) normal distribution</a:t>
            </a:r>
          </a:p>
          <a:p>
            <a:pPr marL="822960" lvl="1">
              <a:spcBef>
                <a:spcPts val="600"/>
              </a:spcBef>
              <a:spcAft>
                <a:spcPts val="600"/>
              </a:spcAft>
            </a:pPr>
            <a:r>
              <a:rPr lang="en-US" altLang="en-US" dirty="0"/>
              <a:t>For small samples, </a:t>
            </a:r>
            <a:r>
              <a:rPr lang="en-US" altLang="en-US" i="1" dirty="0"/>
              <a:t>s</a:t>
            </a:r>
            <a:r>
              <a:rPr lang="en-US" altLang="en-US" dirty="0"/>
              <a:t> is too biased an estimator of </a:t>
            </a:r>
            <a:r>
              <a:rPr lang="el-GR" altLang="en-US" dirty="0"/>
              <a:t>σ</a:t>
            </a:r>
            <a:r>
              <a:rPr lang="en-US" altLang="en-US" i="1" dirty="0"/>
              <a:t> </a:t>
            </a:r>
            <a:r>
              <a:rPr lang="en-US" altLang="en-US" dirty="0"/>
              <a:t>so do not use standard normal distribution</a:t>
            </a:r>
          </a:p>
          <a:p>
            <a:pPr lvl="2">
              <a:spcBef>
                <a:spcPts val="600"/>
              </a:spcBef>
              <a:spcAft>
                <a:spcPts val="600"/>
              </a:spcAft>
            </a:pPr>
            <a:r>
              <a:rPr lang="en-US" altLang="en-US" dirty="0"/>
              <a:t>Use Student’s </a:t>
            </a:r>
            <a:r>
              <a:rPr lang="en-US" altLang="en-US" i="1" dirty="0"/>
              <a:t>t</a:t>
            </a:r>
            <a:r>
              <a:rPr lang="en-US" altLang="en-US" dirty="0"/>
              <a:t> distribution</a:t>
            </a:r>
          </a:p>
        </p:txBody>
      </p:sp>
    </p:spTree>
    <p:extLst>
      <p:ext uri="{BB962C8B-B14F-4D97-AF65-F5344CB8AC3E}">
        <p14:creationId xmlns:p14="http://schemas.microsoft.com/office/powerpoint/2010/main" val="7435707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The Student’s </a:t>
            </a:r>
            <a:r>
              <a:rPr lang="en-US" altLang="en-US" i="1" dirty="0"/>
              <a:t>t</a:t>
            </a:r>
            <a:r>
              <a:rPr lang="en-US" altLang="en-US" dirty="0"/>
              <a:t> Distribution </a:t>
            </a:r>
            <a:r>
              <a:rPr kumimoji="1" lang="en-US" altLang="en-US" dirty="0"/>
              <a:t>(2 of 2)</a:t>
            </a:r>
            <a:endParaRPr lang="en-IN" dirty="0"/>
          </a:p>
        </p:txBody>
      </p:sp>
      <p:sp>
        <p:nvSpPr>
          <p:cNvPr id="6" name="Text Placeholder 2"/>
          <p:cNvSpPr>
            <a:spLocks noGrp="1"/>
          </p:cNvSpPr>
          <p:nvPr>
            <p:ph type="body" sz="quarter" idx="17"/>
          </p:nvPr>
        </p:nvSpPr>
        <p:spPr>
          <a:xfrm>
            <a:off x="743576" y="1638301"/>
            <a:ext cx="10711543" cy="482600"/>
          </a:xfrm>
        </p:spPr>
        <p:txBody>
          <a:bodyPr/>
          <a:lstStyle/>
          <a:p>
            <a:pPr marL="365760" indent="-365760"/>
            <a:r>
              <a:rPr lang="en-US" altLang="en-US" dirty="0"/>
              <a:t>Compare the Z distribution to the Student’s </a:t>
            </a:r>
            <a:r>
              <a:rPr lang="en-US" altLang="en-US" i="1" dirty="0"/>
              <a:t>t</a:t>
            </a:r>
            <a:r>
              <a:rPr lang="en-US" altLang="en-US" dirty="0"/>
              <a:t> distribution:</a:t>
            </a:r>
          </a:p>
        </p:txBody>
      </p:sp>
      <p:pic>
        <p:nvPicPr>
          <p:cNvPr id="8" name="Picture 3" descr="A set of two overlapping curves displays t distribution and Z distribution. The Z distribution curve is bell shaped. The t distribution curve is flatter than the Z distribution curve. The center of both the curves is labeled, m u subscript X."/>
          <p:cNvPicPr>
            <a:picLocks noGrp="1" noChangeAspect="1" noChangeArrowheads="1"/>
          </p:cNvPicPr>
          <p:nvPr>
            <p:ph type="pic" sz="quarter" idx="10"/>
          </p:nvPr>
        </p:nvPicPr>
        <p:blipFill>
          <a:blip r:embed="rId2"/>
          <a:stretch>
            <a:fillRect/>
          </a:stretch>
        </p:blipFill>
        <p:spPr bwMode="auto">
          <a:xfrm>
            <a:off x="1903036" y="2721972"/>
            <a:ext cx="8819880" cy="391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619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The Student’s </a:t>
            </a:r>
            <a:r>
              <a:rPr lang="en-US" altLang="en-US" i="1" dirty="0"/>
              <a:t>t</a:t>
            </a:r>
            <a:r>
              <a:rPr lang="en-US" altLang="en-US" dirty="0"/>
              <a:t> Distribution</a:t>
            </a:r>
            <a:endParaRPr lang="en-IN" dirty="0"/>
          </a:p>
        </p:txBody>
      </p:sp>
      <p:sp>
        <p:nvSpPr>
          <p:cNvPr id="7" name="Text Placeholder 2"/>
          <p:cNvSpPr>
            <a:spLocks noGrp="1"/>
          </p:cNvSpPr>
          <p:nvPr>
            <p:ph type="body" sz="quarter" idx="17"/>
          </p:nvPr>
        </p:nvSpPr>
        <p:spPr>
          <a:xfrm>
            <a:off x="743576" y="1638301"/>
            <a:ext cx="10711543" cy="876299"/>
          </a:xfrm>
        </p:spPr>
        <p:txBody>
          <a:bodyPr/>
          <a:lstStyle/>
          <a:p>
            <a:pPr marL="0" indent="0">
              <a:spcBef>
                <a:spcPts val="0"/>
              </a:spcBef>
              <a:buNone/>
            </a:pPr>
            <a:r>
              <a:rPr lang="en-IN" b="1" dirty="0"/>
              <a:t>Choosing a Sampling Distribution When Testing Single-Sample Means</a:t>
            </a:r>
          </a:p>
          <a:p>
            <a:pPr marL="0" indent="0">
              <a:spcBef>
                <a:spcPts val="0"/>
              </a:spcBef>
              <a:buNone/>
            </a:pPr>
            <a:r>
              <a:rPr lang="en-IN" b="1" dirty="0"/>
              <a:t>for Significance</a:t>
            </a:r>
            <a:endParaRPr lang="en-IN" dirty="0"/>
          </a:p>
        </p:txBody>
      </p:sp>
      <p:graphicFrame>
        <p:nvGraphicFramePr>
          <p:cNvPr id="9" name="Table Placeholder 3" descr="A table represents choosing a sampling distribution when testing single-sample means for significance. The data are as follows. If the population standard deviation (sigma) is known, the sampling distribution is the Z distribution. If population standard deviation (sigma) is unknown and sample size (N) is large, the sampling distribution is the Z distribution. If population standard deviation (sigma) is unknown and sample size (N) is small, the sampling distribution is the t distribution."/>
          <p:cNvGraphicFramePr>
            <a:graphicFrameLocks noGrp="1"/>
          </p:cNvGraphicFramePr>
          <p:nvPr>
            <p:ph type="tbl" sz="quarter" idx="10"/>
            <p:extLst>
              <p:ext uri="{D42A27DB-BD31-4B8C-83A1-F6EECF244321}">
                <p14:modId xmlns:p14="http://schemas.microsoft.com/office/powerpoint/2010/main" val="1086246726"/>
              </p:ext>
            </p:extLst>
          </p:nvPr>
        </p:nvGraphicFramePr>
        <p:xfrm>
          <a:off x="1231900" y="2882901"/>
          <a:ext cx="8674100" cy="2000884"/>
        </p:xfrm>
        <a:graphic>
          <a:graphicData uri="http://schemas.openxmlformats.org/drawingml/2006/table">
            <a:tbl>
              <a:tblPr firstRow="1" bandRow="1">
                <a:tableStyleId>{5C22544A-7EE6-4342-B048-85BDC9FD1C3A}</a:tableStyleId>
              </a:tblPr>
              <a:tblGrid>
                <a:gridCol w="4458444">
                  <a:extLst>
                    <a:ext uri="{9D8B030D-6E8A-4147-A177-3AD203B41FA5}">
                      <a16:colId xmlns:a16="http://schemas.microsoft.com/office/drawing/2014/main" val="20000"/>
                    </a:ext>
                  </a:extLst>
                </a:gridCol>
                <a:gridCol w="4215656">
                  <a:extLst>
                    <a:ext uri="{9D8B030D-6E8A-4147-A177-3AD203B41FA5}">
                      <a16:colId xmlns:a16="http://schemas.microsoft.com/office/drawing/2014/main" val="20001"/>
                    </a:ext>
                  </a:extLst>
                </a:gridCol>
              </a:tblGrid>
              <a:tr h="500221">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If Population Standard Deviation (</a:t>
                      </a:r>
                      <a:r>
                        <a:rPr lang="el-GR" sz="1800" b="0" i="1" u="none" strike="noStrike" kern="1200" baseline="0" dirty="0">
                          <a:solidFill>
                            <a:srgbClr val="000000"/>
                          </a:solidFill>
                          <a:latin typeface="Arial" panose="020B0604020202020204" pitchFamily="34" charset="0"/>
                          <a:ea typeface="+mn-ea"/>
                          <a:cs typeface="Arial" panose="020B0604020202020204" pitchFamily="34" charset="0"/>
                        </a:rPr>
                        <a:t>σ</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is</a:t>
                      </a:r>
                      <a:endParaRPr lang="en-IN" dirty="0">
                        <a:solidFill>
                          <a:srgbClr val="000000"/>
                        </a:solidFill>
                        <a:latin typeface="Arial" panose="020B0604020202020204" pitchFamily="34" charset="0"/>
                        <a:cs typeface="Arial" panose="020B0604020202020204" pitchFamily="34" charset="0"/>
                      </a:endParaRPr>
                    </a:p>
                  </a:txBody>
                  <a:tcP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tc>
                  <a:txBody>
                    <a:bodyPr/>
                    <a:lstStyle/>
                    <a:p>
                      <a:pPr algn="ct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Sampling Distribution is the</a:t>
                      </a:r>
                      <a:endParaRPr lang="en-IN"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8E7"/>
                    </a:solidFill>
                  </a:tcPr>
                </a:tc>
                <a:extLst>
                  <a:ext uri="{0D108BD9-81ED-4DB2-BD59-A6C34878D82A}">
                    <a16:rowId xmlns:a16="http://schemas.microsoft.com/office/drawing/2014/main" val="10000"/>
                  </a:ext>
                </a:extLst>
              </a:tr>
              <a:tr h="500221">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Known</a:t>
                      </a:r>
                      <a:endParaRPr lang="en-IN" dirty="0">
                        <a:solidFill>
                          <a:srgbClr val="000000"/>
                        </a:solidFill>
                        <a:latin typeface="Arial" panose="020B0604020202020204" pitchFamily="34" charset="0"/>
                        <a:cs typeface="Arial" panose="020B0604020202020204" pitchFamily="34" charset="0"/>
                      </a:endParaRPr>
                    </a:p>
                  </a:txBody>
                  <a:tcP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Z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distribution</a:t>
                      </a:r>
                      <a:endParaRPr lang="en-IN"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500221">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Unknown and sample size (</a:t>
                      </a: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N</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is large</a:t>
                      </a:r>
                      <a:endParaRPr lang="en-IN" dirty="0">
                        <a:solidFill>
                          <a:srgbClr val="000000"/>
                        </a:solidFill>
                        <a:latin typeface="Arial" panose="020B0604020202020204" pitchFamily="34" charset="0"/>
                        <a:cs typeface="Arial" panose="020B0604020202020204" pitchFamily="34" charset="0"/>
                      </a:endParaRPr>
                    </a:p>
                  </a:txBody>
                  <a:tcPr>
                    <a:lnR w="12700" cap="flat" cmpd="sng" algn="ctr">
                      <a:noFill/>
                      <a:prstDash val="solid"/>
                      <a:round/>
                      <a:headEnd type="none" w="med" len="med"/>
                      <a:tailEnd type="none" w="med" len="med"/>
                    </a:lnR>
                    <a:noFill/>
                  </a:tcPr>
                </a:tc>
                <a:tc>
                  <a:txBody>
                    <a:bodyPr/>
                    <a:lstStyle/>
                    <a:p>
                      <a:pPr algn="ct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Z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distribution</a:t>
                      </a:r>
                      <a:endParaRPr lang="en-IN"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noFill/>
                  </a:tcPr>
                </a:tc>
                <a:extLst>
                  <a:ext uri="{0D108BD9-81ED-4DB2-BD59-A6C34878D82A}">
                    <a16:rowId xmlns:a16="http://schemas.microsoft.com/office/drawing/2014/main" val="10002"/>
                  </a:ext>
                </a:extLst>
              </a:tr>
              <a:tr h="500221">
                <a:tc>
                  <a:txBody>
                    <a:bodyPr/>
                    <a:lstStyle/>
                    <a:p>
                      <a:pPr algn="l"/>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Unknown and sample size (</a:t>
                      </a: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N</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 is small</a:t>
                      </a:r>
                      <a:endParaRPr lang="en-IN" dirty="0">
                        <a:solidFill>
                          <a:srgbClr val="000000"/>
                        </a:solidFill>
                        <a:latin typeface="Arial" panose="020B0604020202020204" pitchFamily="34" charset="0"/>
                        <a:cs typeface="Arial" panose="020B0604020202020204" pitchFamily="34" charset="0"/>
                      </a:endParaRPr>
                    </a:p>
                  </a:txBody>
                  <a:tcP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r>
                        <a:rPr lang="en-IN" sz="1800" b="0" i="1" u="none" strike="noStrike" kern="1200" baseline="0" dirty="0">
                          <a:solidFill>
                            <a:srgbClr val="000000"/>
                          </a:solidFill>
                          <a:latin typeface="Arial" panose="020B0604020202020204" pitchFamily="34" charset="0"/>
                          <a:ea typeface="+mn-ea"/>
                          <a:cs typeface="Arial" panose="020B0604020202020204" pitchFamily="34" charset="0"/>
                        </a:rPr>
                        <a:t>t </a:t>
                      </a:r>
                      <a:r>
                        <a:rPr lang="en-IN" sz="1800" b="0" i="0" u="none" strike="noStrike" kern="1200" baseline="0" dirty="0">
                          <a:solidFill>
                            <a:srgbClr val="000000"/>
                          </a:solidFill>
                          <a:latin typeface="Arial" panose="020B0604020202020204" pitchFamily="34" charset="0"/>
                          <a:ea typeface="+mn-ea"/>
                          <a:cs typeface="Arial" panose="020B0604020202020204" pitchFamily="34" charset="0"/>
                        </a:rPr>
                        <a:t>distribution</a:t>
                      </a:r>
                      <a:endParaRPr lang="en-IN" dirty="0">
                        <a:solidFill>
                          <a:srgbClr val="00000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754122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Student’s </a:t>
            </a:r>
            <a:r>
              <a:rPr lang="en-US" altLang="en-US" i="1" dirty="0"/>
              <a:t>t</a:t>
            </a:r>
            <a:r>
              <a:rPr lang="en-US" altLang="en-US" dirty="0"/>
              <a:t>: Using Appendix B</a:t>
            </a:r>
            <a:endParaRPr lang="en-IN" dirty="0"/>
          </a:p>
        </p:txBody>
      </p:sp>
      <p:sp>
        <p:nvSpPr>
          <p:cNvPr id="3" name="Text Placeholder 2"/>
          <p:cNvSpPr>
            <a:spLocks noGrp="1"/>
          </p:cNvSpPr>
          <p:nvPr>
            <p:ph type="body" sz="quarter" idx="17"/>
          </p:nvPr>
        </p:nvSpPr>
        <p:spPr/>
        <p:txBody>
          <a:bodyPr/>
          <a:lstStyle/>
          <a:p>
            <a:pPr marL="609600" indent="-609600">
              <a:spcBef>
                <a:spcPts val="600"/>
              </a:spcBef>
              <a:spcAft>
                <a:spcPts val="600"/>
              </a:spcAft>
              <a:buNone/>
              <a:defRPr/>
            </a:pPr>
            <a:r>
              <a:rPr lang="en-US" dirty="0"/>
              <a:t>How</a:t>
            </a:r>
            <a:r>
              <a:rPr lang="en-US" i="1" dirty="0"/>
              <a:t> t</a:t>
            </a:r>
            <a:r>
              <a:rPr lang="en-US" dirty="0"/>
              <a:t> table differs from </a:t>
            </a:r>
            <a:r>
              <a:rPr lang="en-US" i="1" dirty="0"/>
              <a:t>Z</a:t>
            </a:r>
            <a:r>
              <a:rPr lang="en-US" dirty="0"/>
              <a:t> table:</a:t>
            </a:r>
          </a:p>
          <a:p>
            <a:pPr marL="590550" indent="-533400">
              <a:spcBef>
                <a:spcPts val="600"/>
              </a:spcBef>
              <a:spcAft>
                <a:spcPts val="600"/>
              </a:spcAft>
              <a:buFont typeface="Arial" charset="0"/>
              <a:buAutoNum type="arabicPeriod"/>
              <a:defRPr/>
            </a:pPr>
            <a:r>
              <a:rPr lang="en-US" dirty="0"/>
              <a:t>Column at left for degrees of freedom (</a:t>
            </a:r>
            <a:r>
              <a:rPr lang="en-US" dirty="0" err="1"/>
              <a:t>df</a:t>
            </a:r>
            <a:r>
              <a:rPr lang="en-US" dirty="0"/>
              <a:t>)</a:t>
            </a:r>
          </a:p>
          <a:p>
            <a:pPr marL="971550" lvl="1" indent="-457200">
              <a:spcBef>
                <a:spcPts val="600"/>
              </a:spcBef>
              <a:spcAft>
                <a:spcPts val="600"/>
              </a:spcAft>
              <a:defRPr/>
            </a:pPr>
            <a:r>
              <a:rPr lang="en-US" dirty="0" err="1"/>
              <a:t>df</a:t>
            </a:r>
            <a:r>
              <a:rPr lang="en-US" dirty="0"/>
              <a:t> = N – 1</a:t>
            </a:r>
          </a:p>
          <a:p>
            <a:pPr marL="590550" indent="-533400">
              <a:spcBef>
                <a:spcPts val="600"/>
              </a:spcBef>
              <a:spcAft>
                <a:spcPts val="600"/>
              </a:spcAft>
              <a:buFont typeface="Arial" charset="0"/>
              <a:buAutoNum type="arabicPeriod"/>
              <a:defRPr/>
            </a:pPr>
            <a:r>
              <a:rPr lang="en-US" dirty="0"/>
              <a:t>Alpha levels along top two rows: one- and two-tailed</a:t>
            </a:r>
          </a:p>
          <a:p>
            <a:pPr marL="590550" indent="-533400">
              <a:spcBef>
                <a:spcPts val="600"/>
              </a:spcBef>
              <a:spcAft>
                <a:spcPts val="600"/>
              </a:spcAft>
              <a:buFont typeface="Arial" charset="0"/>
              <a:buAutoNum type="arabicPeriod"/>
              <a:defRPr/>
            </a:pPr>
            <a:r>
              <a:rPr lang="en-US" dirty="0"/>
              <a:t>Entries in table are actual scores: </a:t>
            </a:r>
            <a:r>
              <a:rPr lang="en-US" i="1" dirty="0"/>
              <a:t>t</a:t>
            </a:r>
            <a:r>
              <a:rPr lang="en-US" dirty="0"/>
              <a:t>(critical)</a:t>
            </a:r>
          </a:p>
          <a:p>
            <a:pPr marL="971550" lvl="1" indent="-457200">
              <a:spcBef>
                <a:spcPts val="600"/>
              </a:spcBef>
              <a:spcAft>
                <a:spcPts val="600"/>
              </a:spcAft>
              <a:defRPr/>
            </a:pPr>
            <a:r>
              <a:rPr lang="en-US" dirty="0"/>
              <a:t>Mark beginning of critical region, not areas under the curve</a:t>
            </a:r>
          </a:p>
        </p:txBody>
      </p:sp>
    </p:spTree>
    <p:extLst>
      <p:ext uri="{BB962C8B-B14F-4D97-AF65-F5344CB8AC3E}">
        <p14:creationId xmlns:p14="http://schemas.microsoft.com/office/powerpoint/2010/main" val="1934999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kern="0" dirty="0"/>
              <a:t>The Five-Step Model: Proportions </a:t>
            </a:r>
            <a:r>
              <a:rPr kumimoji="1" lang="en-US" altLang="en-US" sz="3600" dirty="0"/>
              <a:t>(1 of 2)</a:t>
            </a:r>
            <a:br>
              <a:rPr lang="en-US" sz="3600" kern="0" dirty="0"/>
            </a:br>
            <a:endParaRPr lang="en-IN" dirty="0"/>
          </a:p>
        </p:txBody>
      </p:sp>
      <p:sp>
        <p:nvSpPr>
          <p:cNvPr id="3" name="Text Placeholder 2"/>
          <p:cNvSpPr>
            <a:spLocks noGrp="1"/>
          </p:cNvSpPr>
          <p:nvPr>
            <p:ph type="body" sz="quarter" idx="17"/>
          </p:nvPr>
        </p:nvSpPr>
        <p:spPr>
          <a:xfrm>
            <a:off x="743576" y="1638300"/>
            <a:ext cx="10711543" cy="2590800"/>
          </a:xfrm>
        </p:spPr>
        <p:txBody>
          <a:bodyPr>
            <a:normAutofit/>
          </a:bodyPr>
          <a:lstStyle/>
          <a:p>
            <a:pPr marL="365760" indent="-365760">
              <a:spcBef>
                <a:spcPct val="20000"/>
              </a:spcBef>
              <a:buClr>
                <a:schemeClr val="folHlink"/>
              </a:buClr>
              <a:buSzPct val="90000"/>
              <a:defRPr/>
            </a:pPr>
            <a:r>
              <a:rPr kumimoji="1" lang="en-US" sz="2200" kern="0" dirty="0"/>
              <a:t>When analyzing variables that are not measured at the interval-ratio level (and therefore a mean is inappropriate), we can test a hypothesis on a one sample proportion instead</a:t>
            </a:r>
          </a:p>
          <a:p>
            <a:pPr marL="365760" indent="-365760">
              <a:spcBef>
                <a:spcPct val="20000"/>
              </a:spcBef>
              <a:buClr>
                <a:schemeClr val="folHlink"/>
              </a:buClr>
              <a:buSzPct val="90000"/>
              <a:defRPr/>
            </a:pPr>
            <a:r>
              <a:rPr kumimoji="1" lang="en-US" sz="2200" kern="0" dirty="0"/>
              <a:t>The five step model remains primarily the same, with the following changes:</a:t>
            </a:r>
          </a:p>
          <a:p>
            <a:pPr marL="822960" lvl="1">
              <a:spcBef>
                <a:spcPct val="20000"/>
              </a:spcBef>
              <a:buClr>
                <a:schemeClr val="folHlink"/>
              </a:buClr>
              <a:buSzPct val="90000"/>
              <a:defRPr/>
            </a:pPr>
            <a:r>
              <a:rPr kumimoji="1" lang="en-US" kern="0" dirty="0"/>
              <a:t>The assumptions are: random sampling, nominal level of measurement, and normal sampling distribution</a:t>
            </a:r>
          </a:p>
          <a:p>
            <a:pPr marL="822960" lvl="1">
              <a:spcBef>
                <a:spcPct val="20000"/>
              </a:spcBef>
              <a:buClr>
                <a:schemeClr val="folHlink"/>
              </a:buClr>
              <a:buSzPct val="90000"/>
              <a:defRPr/>
            </a:pPr>
            <a:r>
              <a:rPr kumimoji="1" lang="en-US" kern="0" dirty="0"/>
              <a:t>The formula for Z(obtained) is:</a:t>
            </a:r>
          </a:p>
        </p:txBody>
      </p:sp>
      <p:graphicFrame>
        <p:nvGraphicFramePr>
          <p:cNvPr id="8" name="Object 3" descr="An equation reads, Z (obtained) equals (P_s minus P_u) over (square root of (P_u (1 minus P_u) over N).">
            <a:extLst>
              <a:ext uri="{FF2B5EF4-FFF2-40B4-BE49-F238E27FC236}">
                <a16:creationId xmlns:a16="http://schemas.microsoft.com/office/drawing/2014/main" id="{011B3B96-5E0E-48A6-9D07-04A060E7B4F5}"/>
              </a:ext>
            </a:extLst>
          </p:cNvPr>
          <p:cNvGraphicFramePr>
            <a:graphicFrameLocks noGrp="1" noChangeAspect="1"/>
          </p:cNvGraphicFramePr>
          <p:nvPr>
            <p:ph type="tbl" sz="quarter" idx="10"/>
            <p:extLst>
              <p:ext uri="{D42A27DB-BD31-4B8C-83A1-F6EECF244321}">
                <p14:modId xmlns:p14="http://schemas.microsoft.com/office/powerpoint/2010/main" val="3338535576"/>
              </p:ext>
            </p:extLst>
          </p:nvPr>
        </p:nvGraphicFramePr>
        <p:xfrm>
          <a:off x="3167063" y="4652963"/>
          <a:ext cx="4305300" cy="1419225"/>
        </p:xfrm>
        <a:graphic>
          <a:graphicData uri="http://schemas.openxmlformats.org/presentationml/2006/ole">
            <mc:AlternateContent xmlns:mc="http://schemas.openxmlformats.org/markup-compatibility/2006">
              <mc:Choice xmlns:v="urn:schemas-microsoft-com:vml" Requires="v">
                <p:oleObj spid="_x0000_s5213" name="Equation" r:id="rId3" imgW="4470120" imgH="1473120" progId="Equation.DSMT4">
                  <p:embed/>
                </p:oleObj>
              </mc:Choice>
              <mc:Fallback>
                <p:oleObj name="Equation" r:id="rId3" imgW="4470120" imgH="1473120" progId="Equation.DSMT4">
                  <p:embed/>
                  <p:pic>
                    <p:nvPicPr>
                      <p:cNvPr id="4" name="Object 3"/>
                      <p:cNvPicPr/>
                      <p:nvPr/>
                    </p:nvPicPr>
                    <p:blipFill>
                      <a:blip r:embed="rId4"/>
                      <a:stretch>
                        <a:fillRect/>
                      </a:stretch>
                    </p:blipFill>
                    <p:spPr>
                      <a:xfrm>
                        <a:off x="3167063" y="4652963"/>
                        <a:ext cx="4305300" cy="1419225"/>
                      </a:xfrm>
                      <a:prstGeom prst="rect">
                        <a:avLst/>
                      </a:prstGeom>
                    </p:spPr>
                  </p:pic>
                </p:oleObj>
              </mc:Fallback>
            </mc:AlternateContent>
          </a:graphicData>
        </a:graphic>
      </p:graphicFrame>
    </p:spTree>
    <p:extLst>
      <p:ext uri="{BB962C8B-B14F-4D97-AF65-F5344CB8AC3E}">
        <p14:creationId xmlns:p14="http://schemas.microsoft.com/office/powerpoint/2010/main" val="26486788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kern="0" dirty="0"/>
              <a:t>The Five-Step Model: Proportions </a:t>
            </a:r>
            <a:r>
              <a:rPr kumimoji="1" lang="en-US" altLang="en-US" sz="3600" dirty="0"/>
              <a:t>(2 of 2)</a:t>
            </a:r>
            <a:br>
              <a:rPr lang="en-US" sz="3600" kern="0" dirty="0"/>
            </a:br>
            <a:endParaRPr lang="en-IN" dirty="0"/>
          </a:p>
        </p:txBody>
      </p:sp>
      <p:sp>
        <p:nvSpPr>
          <p:cNvPr id="3" name="Text Placeholder 2"/>
          <p:cNvSpPr>
            <a:spLocks noGrp="1"/>
          </p:cNvSpPr>
          <p:nvPr>
            <p:ph type="body" sz="quarter" idx="17"/>
          </p:nvPr>
        </p:nvSpPr>
        <p:spPr/>
        <p:txBody>
          <a:bodyPr/>
          <a:lstStyle/>
          <a:p>
            <a:pPr marL="365760" indent="-365760">
              <a:spcBef>
                <a:spcPts val="1200"/>
              </a:spcBef>
              <a:spcAft>
                <a:spcPts val="600"/>
              </a:spcAft>
              <a:buClr>
                <a:schemeClr val="folHlink"/>
              </a:buClr>
              <a:buSzPct val="90000"/>
              <a:defRPr/>
            </a:pPr>
            <a:r>
              <a:rPr kumimoji="1" lang="en-US" kern="0" dirty="0"/>
              <a:t>A random sample of 122 households in a low-income neighborhood revealed that 53 (P</a:t>
            </a:r>
            <a:r>
              <a:rPr kumimoji="1" lang="en-US" kern="0" baseline="-25000" dirty="0"/>
              <a:t>s</a:t>
            </a:r>
            <a:r>
              <a:rPr kumimoji="1" lang="en-US" kern="0" dirty="0"/>
              <a:t> = 0.43 = 53/122) of the households were headed by women</a:t>
            </a:r>
          </a:p>
          <a:p>
            <a:pPr marL="365760" indent="-365760">
              <a:spcBef>
                <a:spcPts val="1200"/>
              </a:spcBef>
              <a:spcAft>
                <a:spcPts val="600"/>
              </a:spcAft>
              <a:buClr>
                <a:schemeClr val="folHlink"/>
              </a:buClr>
              <a:buSzPct val="90000"/>
              <a:defRPr/>
            </a:pPr>
            <a:r>
              <a:rPr kumimoji="1" lang="en-US" kern="0" dirty="0"/>
              <a:t>In the city as a whole, the proportion of women-headed households is 0.39 (</a:t>
            </a:r>
            <a:r>
              <a:rPr kumimoji="1" lang="en-US" kern="0" dirty="0" err="1"/>
              <a:t>P</a:t>
            </a:r>
            <a:r>
              <a:rPr kumimoji="1" lang="en-US" kern="0" baseline="-25000" dirty="0" err="1"/>
              <a:t>u</a:t>
            </a:r>
            <a:r>
              <a:rPr kumimoji="1" lang="en-US" kern="0" dirty="0"/>
              <a:t>)</a:t>
            </a:r>
          </a:p>
          <a:p>
            <a:pPr marL="365760" indent="-365760">
              <a:spcBef>
                <a:spcPts val="1200"/>
              </a:spcBef>
              <a:spcAft>
                <a:spcPts val="600"/>
              </a:spcAft>
              <a:buClr>
                <a:schemeClr val="folHlink"/>
              </a:buClr>
              <a:buSzPct val="90000"/>
              <a:defRPr/>
            </a:pPr>
            <a:r>
              <a:rPr kumimoji="1" lang="en-US" kern="0" dirty="0"/>
              <a:t>Are households in lower-income neighborhoods significantly different from the city as a whole?  </a:t>
            </a:r>
          </a:p>
          <a:p>
            <a:pPr marL="365760" indent="-365760">
              <a:spcBef>
                <a:spcPts val="1200"/>
              </a:spcBef>
              <a:spcAft>
                <a:spcPts val="600"/>
              </a:spcAft>
              <a:buClr>
                <a:schemeClr val="folHlink"/>
              </a:buClr>
              <a:buSzPct val="90000"/>
              <a:defRPr/>
            </a:pPr>
            <a:r>
              <a:rPr kumimoji="1" lang="en-US" kern="0" dirty="0"/>
              <a:t>Conduct a 90% hypothesis test (alpha = 0.10)</a:t>
            </a:r>
          </a:p>
        </p:txBody>
      </p:sp>
    </p:spTree>
    <p:extLst>
      <p:ext uri="{BB962C8B-B14F-4D97-AF65-F5344CB8AC3E}">
        <p14:creationId xmlns:p14="http://schemas.microsoft.com/office/powerpoint/2010/main" val="3015096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6475"/>
          </a:xfrm>
        </p:spPr>
        <p:txBody>
          <a:bodyPr/>
          <a:lstStyle/>
          <a:p>
            <a:r>
              <a:rPr lang="en-US" altLang="en-US" sz="3600" dirty="0"/>
              <a:t>Step 1: Make Assumptions and Meet Test Requirements </a:t>
            </a:r>
            <a:r>
              <a:rPr kumimoji="1" lang="en-US" altLang="en-US" dirty="0"/>
              <a:t>(2 of 2)</a:t>
            </a:r>
            <a:endParaRPr lang="en-IN" dirty="0"/>
          </a:p>
        </p:txBody>
      </p:sp>
      <p:sp>
        <p:nvSpPr>
          <p:cNvPr id="3" name="Text Placeholder 2"/>
          <p:cNvSpPr>
            <a:spLocks noGrp="1"/>
          </p:cNvSpPr>
          <p:nvPr>
            <p:ph type="body" sz="quarter" idx="17"/>
          </p:nvPr>
        </p:nvSpPr>
        <p:spPr/>
        <p:txBody>
          <a:bodyPr/>
          <a:lstStyle/>
          <a:p>
            <a:pPr marL="365760" indent="-365760">
              <a:spcBef>
                <a:spcPts val="600"/>
              </a:spcBef>
              <a:spcAft>
                <a:spcPts val="600"/>
              </a:spcAft>
            </a:pPr>
            <a:r>
              <a:rPr lang="en-US" altLang="en-US" sz="2600" dirty="0"/>
              <a:t>Random sampling</a:t>
            </a:r>
          </a:p>
          <a:p>
            <a:pPr marL="822960" lvl="1">
              <a:spcBef>
                <a:spcPts val="600"/>
              </a:spcBef>
              <a:spcAft>
                <a:spcPts val="600"/>
              </a:spcAft>
            </a:pPr>
            <a:r>
              <a:rPr lang="en-US" altLang="en-US" dirty="0"/>
              <a:t>Hypothesis testing assumes samples were selected according to EPSEM</a:t>
            </a:r>
          </a:p>
          <a:p>
            <a:pPr marL="822960" lvl="1">
              <a:spcBef>
                <a:spcPts val="600"/>
              </a:spcBef>
              <a:spcAft>
                <a:spcPts val="600"/>
              </a:spcAft>
            </a:pPr>
            <a:r>
              <a:rPr lang="en-US" altLang="en-US" dirty="0"/>
              <a:t>The sample of 122 was randomly selected from all lower-income neighborhoods</a:t>
            </a:r>
          </a:p>
          <a:p>
            <a:pPr marL="365760" indent="-365760">
              <a:spcBef>
                <a:spcPts val="600"/>
              </a:spcBef>
              <a:spcAft>
                <a:spcPts val="600"/>
              </a:spcAft>
            </a:pPr>
            <a:r>
              <a:rPr lang="en-US" altLang="en-US" sz="2600" dirty="0"/>
              <a:t>Level of measurement is nominal</a:t>
            </a:r>
          </a:p>
          <a:p>
            <a:pPr marL="822960" lvl="1">
              <a:spcBef>
                <a:spcPts val="600"/>
              </a:spcBef>
              <a:spcAft>
                <a:spcPts val="600"/>
              </a:spcAft>
            </a:pPr>
            <a:r>
              <a:rPr lang="en-US" altLang="en-US" dirty="0"/>
              <a:t>Women-headed households is measured as a proportion</a:t>
            </a:r>
          </a:p>
          <a:p>
            <a:pPr marL="365760" indent="-365760">
              <a:spcBef>
                <a:spcPts val="600"/>
              </a:spcBef>
              <a:spcAft>
                <a:spcPts val="600"/>
              </a:spcAft>
            </a:pPr>
            <a:r>
              <a:rPr lang="en-US" altLang="en-US" sz="2600" dirty="0"/>
              <a:t>Sampling distribution is normal in shape</a:t>
            </a:r>
          </a:p>
          <a:p>
            <a:pPr marL="822960" lvl="1">
              <a:spcBef>
                <a:spcPts val="600"/>
              </a:spcBef>
              <a:spcAft>
                <a:spcPts val="600"/>
              </a:spcAft>
            </a:pPr>
            <a:r>
              <a:rPr lang="en-US" altLang="en-US" dirty="0"/>
              <a:t>This is a “large” sample (</a:t>
            </a:r>
            <a:r>
              <a:rPr lang="en-US" altLang="en-US" i="1" dirty="0"/>
              <a:t>N </a:t>
            </a:r>
            <a:r>
              <a:rPr lang="en-US" altLang="en-US" dirty="0"/>
              <a:t>≥ 100)</a:t>
            </a:r>
          </a:p>
        </p:txBody>
      </p:sp>
    </p:spTree>
    <p:extLst>
      <p:ext uri="{BB962C8B-B14F-4D97-AF65-F5344CB8AC3E}">
        <p14:creationId xmlns:p14="http://schemas.microsoft.com/office/powerpoint/2010/main" val="3496778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Step 2: State the Null Hypothesis </a:t>
            </a:r>
            <a:r>
              <a:rPr kumimoji="1" lang="en-US" altLang="en-US" dirty="0"/>
              <a:t>(2 of 2)</a:t>
            </a:r>
            <a:endParaRPr lang="en-IN" dirty="0"/>
          </a:p>
        </p:txBody>
      </p:sp>
      <p:sp>
        <p:nvSpPr>
          <p:cNvPr id="3" name="Text Placeholder 2"/>
          <p:cNvSpPr>
            <a:spLocks noGrp="1"/>
          </p:cNvSpPr>
          <p:nvPr>
            <p:ph type="body" sz="quarter" idx="17"/>
          </p:nvPr>
        </p:nvSpPr>
        <p:spPr/>
        <p:txBody>
          <a:bodyPr/>
          <a:lstStyle/>
          <a:p>
            <a:pPr marL="365760" indent="-365760">
              <a:lnSpc>
                <a:spcPct val="120000"/>
              </a:lnSpc>
              <a:spcBef>
                <a:spcPts val="600"/>
              </a:spcBef>
            </a:pPr>
            <a:r>
              <a:rPr lang="en-US" altLang="en-US" dirty="0"/>
              <a:t>H</a:t>
            </a:r>
            <a:r>
              <a:rPr lang="en-US" altLang="en-US" baseline="-25000" dirty="0"/>
              <a:t>o</a:t>
            </a:r>
            <a:r>
              <a:rPr lang="en-US" altLang="en-US" dirty="0"/>
              <a:t>: </a:t>
            </a:r>
            <a:r>
              <a:rPr lang="en-US" altLang="en-US" dirty="0" err="1"/>
              <a:t>P</a:t>
            </a:r>
            <a:r>
              <a:rPr lang="en-US" altLang="en-US" baseline="-25000" dirty="0" err="1"/>
              <a:t>u</a:t>
            </a:r>
            <a:r>
              <a:rPr lang="en-US" altLang="en-US" dirty="0"/>
              <a:t> = 0.39</a:t>
            </a:r>
          </a:p>
          <a:p>
            <a:pPr lvl="1">
              <a:lnSpc>
                <a:spcPct val="110000"/>
              </a:lnSpc>
              <a:spcBef>
                <a:spcPts val="600"/>
              </a:spcBef>
            </a:pPr>
            <a:r>
              <a:rPr lang="en-US" altLang="en-US" sz="2200" dirty="0"/>
              <a:t>The sample of 122 comes from a population where 39% of households are headed by women </a:t>
            </a:r>
          </a:p>
          <a:p>
            <a:pPr lvl="1">
              <a:lnSpc>
                <a:spcPct val="110000"/>
              </a:lnSpc>
              <a:spcBef>
                <a:spcPts val="600"/>
              </a:spcBef>
            </a:pPr>
            <a:r>
              <a:rPr lang="en-US" altLang="en-US" sz="2200" dirty="0"/>
              <a:t>The difference between 0.43 and 0.39 is trivial and caused by random chance</a:t>
            </a:r>
          </a:p>
          <a:p>
            <a:pPr marL="365760" indent="-365760">
              <a:lnSpc>
                <a:spcPct val="110000"/>
              </a:lnSpc>
              <a:spcBef>
                <a:spcPts val="600"/>
              </a:spcBef>
            </a:pPr>
            <a:r>
              <a:rPr lang="en-US" altLang="en-US" dirty="0"/>
              <a:t>H</a:t>
            </a:r>
            <a:r>
              <a:rPr lang="en-US" altLang="en-US" baseline="-25000" dirty="0"/>
              <a:t>1</a:t>
            </a:r>
            <a:r>
              <a:rPr lang="en-US" altLang="en-US" dirty="0"/>
              <a:t>: </a:t>
            </a:r>
            <a:r>
              <a:rPr lang="en-US" altLang="en-US" dirty="0" err="1"/>
              <a:t>P</a:t>
            </a:r>
            <a:r>
              <a:rPr lang="en-US" altLang="en-US" baseline="-25000" dirty="0" err="1"/>
              <a:t>u</a:t>
            </a:r>
            <a:r>
              <a:rPr lang="en-US" altLang="en-US" dirty="0"/>
              <a:t> ≠ 0.39</a:t>
            </a:r>
          </a:p>
          <a:p>
            <a:pPr lvl="1">
              <a:lnSpc>
                <a:spcPct val="110000"/>
              </a:lnSpc>
              <a:spcBef>
                <a:spcPts val="600"/>
              </a:spcBef>
            </a:pPr>
            <a:r>
              <a:rPr lang="en-US" altLang="en-US" sz="2200" dirty="0"/>
              <a:t>The sample of 122 comes from a population where the percent of women-headed households is not 39</a:t>
            </a:r>
          </a:p>
          <a:p>
            <a:pPr lvl="1">
              <a:lnSpc>
                <a:spcPct val="110000"/>
              </a:lnSpc>
              <a:spcBef>
                <a:spcPts val="600"/>
              </a:spcBef>
            </a:pPr>
            <a:r>
              <a:rPr lang="en-US" altLang="en-US" sz="2200" dirty="0"/>
              <a:t>The difference between 0.43 and 0.39 reflects an actual difference between lower-income neighborhoods and all neighborhoods</a:t>
            </a:r>
          </a:p>
        </p:txBody>
      </p:sp>
    </p:spTree>
    <p:extLst>
      <p:ext uri="{BB962C8B-B14F-4D97-AF65-F5344CB8AC3E}">
        <p14:creationId xmlns:p14="http://schemas.microsoft.com/office/powerpoint/2010/main" val="2429817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92175"/>
          </a:xfrm>
        </p:spPr>
        <p:txBody>
          <a:bodyPr/>
          <a:lstStyle/>
          <a:p>
            <a:r>
              <a:rPr lang="en-US" altLang="en-US" sz="3600" dirty="0"/>
              <a:t>Step 3: Select Sampling Distribution and Establish the Critical Region </a:t>
            </a:r>
            <a:r>
              <a:rPr kumimoji="1" lang="en-US" altLang="en-US" dirty="0"/>
              <a:t>(2 of 2)</a:t>
            </a:r>
            <a:endParaRPr lang="en-IN" dirty="0"/>
          </a:p>
        </p:txBody>
      </p:sp>
      <p:sp>
        <p:nvSpPr>
          <p:cNvPr id="3" name="Text Placeholder 2"/>
          <p:cNvSpPr>
            <a:spLocks noGrp="1"/>
          </p:cNvSpPr>
          <p:nvPr>
            <p:ph type="body" sz="quarter" idx="17"/>
          </p:nvPr>
        </p:nvSpPr>
        <p:spPr/>
        <p:txBody>
          <a:bodyPr/>
          <a:lstStyle/>
          <a:p>
            <a:pPr marL="365760" indent="-365760">
              <a:lnSpc>
                <a:spcPct val="90000"/>
              </a:lnSpc>
              <a:spcBef>
                <a:spcPts val="600"/>
              </a:spcBef>
              <a:spcAft>
                <a:spcPts val="600"/>
              </a:spcAft>
            </a:pPr>
            <a:r>
              <a:rPr lang="en-US" altLang="en-US" dirty="0"/>
              <a:t>Sampling Distribution= Z</a:t>
            </a:r>
          </a:p>
          <a:p>
            <a:pPr marL="365760" indent="-365760">
              <a:lnSpc>
                <a:spcPct val="90000"/>
              </a:lnSpc>
              <a:spcBef>
                <a:spcPts val="600"/>
              </a:spcBef>
              <a:spcAft>
                <a:spcPts val="600"/>
              </a:spcAft>
            </a:pPr>
            <a:r>
              <a:rPr lang="en-US" altLang="en-US" dirty="0"/>
              <a:t>Alpha (</a:t>
            </a:r>
            <a:r>
              <a:rPr lang="el-GR" altLang="en-US" dirty="0">
                <a:cs typeface="Times New Roman" panose="02020603050405020304" pitchFamily="18" charset="0"/>
              </a:rPr>
              <a:t>α</a:t>
            </a:r>
            <a:r>
              <a:rPr lang="en-US" altLang="en-US" dirty="0">
                <a:cs typeface="Times New Roman" panose="02020603050405020304" pitchFamily="18" charset="0"/>
              </a:rPr>
              <a:t>) = 0.10 (two-tailed)</a:t>
            </a:r>
          </a:p>
          <a:p>
            <a:pPr marL="365760" indent="-365760">
              <a:lnSpc>
                <a:spcPct val="110000"/>
              </a:lnSpc>
              <a:spcBef>
                <a:spcPts val="600"/>
              </a:spcBef>
              <a:spcAft>
                <a:spcPts val="600"/>
              </a:spcAft>
            </a:pPr>
            <a:r>
              <a:rPr lang="en-US" altLang="en-US" dirty="0">
                <a:cs typeface="Times New Roman" panose="02020603050405020304" pitchFamily="18" charset="0"/>
              </a:rPr>
              <a:t>Critical region begins at </a:t>
            </a:r>
            <a:r>
              <a:rPr lang="en-US" altLang="en-US" dirty="0"/>
              <a:t>±</a:t>
            </a:r>
            <a:r>
              <a:rPr lang="en-US" altLang="en-US" dirty="0">
                <a:cs typeface="Times New Roman" panose="02020603050405020304" pitchFamily="18" charset="0"/>
              </a:rPr>
              <a:t>1.65</a:t>
            </a:r>
          </a:p>
          <a:p>
            <a:pPr lvl="1">
              <a:lnSpc>
                <a:spcPct val="110000"/>
              </a:lnSpc>
              <a:spcBef>
                <a:spcPts val="600"/>
              </a:spcBef>
              <a:spcAft>
                <a:spcPts val="600"/>
              </a:spcAft>
            </a:pPr>
            <a:r>
              <a:rPr lang="en-US" altLang="en-US" dirty="0">
                <a:cs typeface="Times New Roman" panose="02020603050405020304" pitchFamily="18" charset="0"/>
              </a:rPr>
              <a:t>This is the critical Z score associated with a two-tailed test and alpha equal to 0.10</a:t>
            </a:r>
          </a:p>
          <a:p>
            <a:pPr lvl="1">
              <a:lnSpc>
                <a:spcPct val="110000"/>
              </a:lnSpc>
              <a:spcBef>
                <a:spcPts val="600"/>
              </a:spcBef>
              <a:spcAft>
                <a:spcPts val="600"/>
              </a:spcAft>
            </a:pPr>
            <a:r>
              <a:rPr lang="en-US" altLang="en-US" dirty="0">
                <a:cs typeface="Times New Roman" panose="02020603050405020304" pitchFamily="18" charset="0"/>
              </a:rPr>
              <a:t>If the obtained Z score falls in the critical region, reject H</a:t>
            </a:r>
            <a:r>
              <a:rPr lang="en-US" altLang="en-US" baseline="-25000" dirty="0">
                <a:cs typeface="Times New Roman" panose="02020603050405020304" pitchFamily="18" charset="0"/>
              </a:rPr>
              <a:t>o</a:t>
            </a:r>
          </a:p>
        </p:txBody>
      </p:sp>
    </p:spTree>
    <p:extLst>
      <p:ext uri="{BB962C8B-B14F-4D97-AF65-F5344CB8AC3E}">
        <p14:creationId xmlns:p14="http://schemas.microsoft.com/office/powerpoint/2010/main" val="34127603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Step 4: Compute the Test Statistic </a:t>
            </a:r>
            <a:r>
              <a:rPr kumimoji="1" lang="en-US" altLang="en-US" dirty="0"/>
              <a:t>(2 of 2)</a:t>
            </a:r>
            <a:endParaRPr lang="en-IN" dirty="0"/>
          </a:p>
        </p:txBody>
      </p:sp>
      <p:graphicFrame>
        <p:nvGraphicFramePr>
          <p:cNvPr id="9" name="Object 2" descr="An equation reads: Z equals P subscript s minus P subscript u over the square root of P subscript u (1 minus P subscript u) divided by N which equals 0.43 minus 0.39 over the square root of (0.39) (1 minus 0.39) divided by 122. This equals positive 0.91. ">
            <a:extLst>
              <a:ext uri="{FF2B5EF4-FFF2-40B4-BE49-F238E27FC236}">
                <a16:creationId xmlns:a16="http://schemas.microsoft.com/office/drawing/2014/main" id="{EC87DC0B-9BFF-4408-A470-ABCA7430837E}"/>
              </a:ext>
            </a:extLst>
          </p:cNvPr>
          <p:cNvGraphicFramePr>
            <a:graphicFrameLocks noGrp="1" noChangeAspect="1"/>
          </p:cNvGraphicFramePr>
          <p:nvPr>
            <p:ph type="tbl" sz="quarter" idx="10"/>
            <p:extLst>
              <p:ext uri="{D42A27DB-BD31-4B8C-83A1-F6EECF244321}">
                <p14:modId xmlns:p14="http://schemas.microsoft.com/office/powerpoint/2010/main" val="4289525305"/>
              </p:ext>
            </p:extLst>
          </p:nvPr>
        </p:nvGraphicFramePr>
        <p:xfrm>
          <a:off x="2844840" y="1946671"/>
          <a:ext cx="6502320" cy="939600"/>
        </p:xfrm>
        <a:graphic>
          <a:graphicData uri="http://schemas.openxmlformats.org/presentationml/2006/ole">
            <mc:AlternateContent xmlns:mc="http://schemas.openxmlformats.org/markup-compatibility/2006">
              <mc:Choice xmlns:v="urn:schemas-microsoft-com:vml" Requires="v">
                <p:oleObj spid="_x0000_s6318" name="Equation" r:id="rId3" imgW="6502320" imgH="939600" progId="Equation.DSMT4">
                  <p:embed/>
                </p:oleObj>
              </mc:Choice>
              <mc:Fallback>
                <p:oleObj name="Equation" r:id="rId3" imgW="6502320" imgH="939600" progId="Equation.DSMT4">
                  <p:embed/>
                  <p:pic>
                    <p:nvPicPr>
                      <p:cNvPr id="4" name="Object 3"/>
                      <p:cNvPicPr/>
                      <p:nvPr/>
                    </p:nvPicPr>
                    <p:blipFill>
                      <a:blip r:embed="rId4"/>
                      <a:stretch>
                        <a:fillRect/>
                      </a:stretch>
                    </p:blipFill>
                    <p:spPr>
                      <a:xfrm>
                        <a:off x="2844840" y="1946671"/>
                        <a:ext cx="6502320" cy="939600"/>
                      </a:xfrm>
                      <a:prstGeom prst="rect">
                        <a:avLst/>
                      </a:prstGeom>
                    </p:spPr>
                  </p:pic>
                </p:oleObj>
              </mc:Fallback>
            </mc:AlternateContent>
          </a:graphicData>
        </a:graphic>
      </p:graphicFrame>
      <p:graphicFrame>
        <p:nvGraphicFramePr>
          <p:cNvPr id="10" name="Object 3" descr="An equation reads, Z (obtained) equals positive 0.91.">
            <a:extLst>
              <a:ext uri="{FF2B5EF4-FFF2-40B4-BE49-F238E27FC236}">
                <a16:creationId xmlns:a16="http://schemas.microsoft.com/office/drawing/2014/main" id="{67EE2AC1-F689-43E2-96E1-D41AEEEA69AF}"/>
              </a:ext>
            </a:extLst>
          </p:cNvPr>
          <p:cNvGraphicFramePr>
            <a:graphicFrameLocks noGrp="1" noChangeAspect="1"/>
          </p:cNvGraphicFramePr>
          <p:nvPr>
            <p:ph type="tbl" sz="quarter" idx="19"/>
            <p:extLst>
              <p:ext uri="{D42A27DB-BD31-4B8C-83A1-F6EECF244321}">
                <p14:modId xmlns:p14="http://schemas.microsoft.com/office/powerpoint/2010/main" val="3487548029"/>
              </p:ext>
            </p:extLst>
          </p:nvPr>
        </p:nvGraphicFramePr>
        <p:xfrm>
          <a:off x="4275138" y="3495659"/>
          <a:ext cx="2616120" cy="342720"/>
        </p:xfrm>
        <a:graphic>
          <a:graphicData uri="http://schemas.openxmlformats.org/presentationml/2006/ole">
            <mc:AlternateContent xmlns:mc="http://schemas.openxmlformats.org/markup-compatibility/2006">
              <mc:Choice xmlns:v="urn:schemas-microsoft-com:vml" Requires="v">
                <p:oleObj spid="_x0000_s6319" name="Equation" r:id="rId5" imgW="2616120" imgH="342720" progId="Equation.DSMT4">
                  <p:embed/>
                </p:oleObj>
              </mc:Choice>
              <mc:Fallback>
                <p:oleObj name="Equation" r:id="rId5" imgW="2616120" imgH="342720" progId="Equation.DSMT4">
                  <p:embed/>
                  <p:pic>
                    <p:nvPicPr>
                      <p:cNvPr id="5" name="Object 4"/>
                      <p:cNvPicPr/>
                      <p:nvPr/>
                    </p:nvPicPr>
                    <p:blipFill>
                      <a:blip r:embed="rId6"/>
                      <a:stretch>
                        <a:fillRect/>
                      </a:stretch>
                    </p:blipFill>
                    <p:spPr>
                      <a:xfrm>
                        <a:off x="4275138" y="3495659"/>
                        <a:ext cx="2616120" cy="342720"/>
                      </a:xfrm>
                      <a:prstGeom prst="rect">
                        <a:avLst/>
                      </a:prstGeom>
                    </p:spPr>
                  </p:pic>
                </p:oleObj>
              </mc:Fallback>
            </mc:AlternateContent>
          </a:graphicData>
        </a:graphic>
      </p:graphicFrame>
    </p:spTree>
    <p:extLst>
      <p:ext uri="{BB962C8B-B14F-4D97-AF65-F5344CB8AC3E}">
        <p14:creationId xmlns:p14="http://schemas.microsoft.com/office/powerpoint/2010/main" val="41199251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8375"/>
          </a:xfrm>
        </p:spPr>
        <p:txBody>
          <a:bodyPr/>
          <a:lstStyle/>
          <a:p>
            <a:r>
              <a:rPr lang="en-US" altLang="en-US" sz="3600" dirty="0"/>
              <a:t>Step 5: Make a Decision and Interpret </a:t>
            </a:r>
            <a:br>
              <a:rPr lang="en-US" altLang="en-US" sz="3600" dirty="0"/>
            </a:br>
            <a:r>
              <a:rPr lang="en-US" altLang="en-US" sz="3600" dirty="0"/>
              <a:t>Results </a:t>
            </a:r>
            <a:r>
              <a:rPr kumimoji="1" lang="en-US" altLang="en-US" sz="3600" dirty="0"/>
              <a:t>(2 of 2) </a:t>
            </a:r>
            <a:r>
              <a:rPr lang="en-US" altLang="en-US" sz="3600" dirty="0"/>
              <a:t>	</a:t>
            </a:r>
            <a:endParaRPr lang="en-IN" dirty="0"/>
          </a:p>
        </p:txBody>
      </p:sp>
      <p:sp>
        <p:nvSpPr>
          <p:cNvPr id="3" name="Text Placeholder 2"/>
          <p:cNvSpPr>
            <a:spLocks noGrp="1"/>
          </p:cNvSpPr>
          <p:nvPr>
            <p:ph type="body" sz="quarter" idx="17"/>
          </p:nvPr>
        </p:nvSpPr>
        <p:spPr/>
        <p:txBody>
          <a:bodyPr/>
          <a:lstStyle/>
          <a:p>
            <a:pPr marL="365760" indent="-365760">
              <a:lnSpc>
                <a:spcPct val="120000"/>
              </a:lnSpc>
              <a:spcBef>
                <a:spcPts val="600"/>
              </a:spcBef>
              <a:spcAft>
                <a:spcPts val="600"/>
              </a:spcAft>
            </a:pPr>
            <a:r>
              <a:rPr lang="en-US" altLang="en-US" dirty="0"/>
              <a:t>The obtained </a:t>
            </a:r>
            <a:r>
              <a:rPr lang="en-US" altLang="en-US" i="1" dirty="0"/>
              <a:t>Z</a:t>
            </a:r>
            <a:r>
              <a:rPr lang="en-US" altLang="en-US" dirty="0"/>
              <a:t> score did not fall in the critical region so we </a:t>
            </a:r>
            <a:r>
              <a:rPr lang="en-US" altLang="en-US" b="1" i="1" dirty="0"/>
              <a:t>fail to reject</a:t>
            </a:r>
            <a:r>
              <a:rPr lang="en-US" altLang="en-US" dirty="0"/>
              <a:t> the H</a:t>
            </a:r>
            <a:r>
              <a:rPr lang="en-US" altLang="en-US" baseline="-25000" dirty="0"/>
              <a:t>o</a:t>
            </a:r>
            <a:endParaRPr lang="en-US" altLang="en-US" dirty="0"/>
          </a:p>
          <a:p>
            <a:pPr marL="822960" lvl="1">
              <a:lnSpc>
                <a:spcPct val="110000"/>
              </a:lnSpc>
              <a:spcBef>
                <a:spcPts val="600"/>
              </a:spcBef>
              <a:spcAft>
                <a:spcPts val="600"/>
              </a:spcAft>
            </a:pPr>
            <a:r>
              <a:rPr lang="en-US" altLang="en-US" dirty="0"/>
              <a:t>If the H</a:t>
            </a:r>
            <a:r>
              <a:rPr lang="en-US" altLang="en-US" baseline="-25000" dirty="0"/>
              <a:t>0</a:t>
            </a:r>
            <a:r>
              <a:rPr lang="en-US" altLang="en-US" dirty="0"/>
              <a:t> were true, a sample outcome of 0.43 would be likely</a:t>
            </a:r>
          </a:p>
          <a:p>
            <a:pPr marL="822960" lvl="1">
              <a:spcBef>
                <a:spcPts val="600"/>
              </a:spcBef>
              <a:spcAft>
                <a:spcPts val="600"/>
              </a:spcAft>
            </a:pPr>
            <a:r>
              <a:rPr lang="en-US" altLang="en-US" dirty="0"/>
              <a:t>Therefore, the H</a:t>
            </a:r>
            <a:r>
              <a:rPr lang="en-US" altLang="en-US" baseline="-25000" dirty="0"/>
              <a:t>o</a:t>
            </a:r>
            <a:r>
              <a:rPr lang="en-US" altLang="en-US" dirty="0"/>
              <a:t> is not false and cannot be rejected</a:t>
            </a:r>
          </a:p>
          <a:p>
            <a:pPr marL="365760" indent="-365760">
              <a:spcBef>
                <a:spcPts val="600"/>
              </a:spcBef>
              <a:spcAft>
                <a:spcPts val="600"/>
              </a:spcAft>
            </a:pPr>
            <a:r>
              <a:rPr lang="en-US" altLang="en-US" dirty="0"/>
              <a:t>The population of women-headed households in lower-income neighborhoods is not significantly different from the city as a whole</a:t>
            </a:r>
          </a:p>
        </p:txBody>
      </p:sp>
    </p:spTree>
    <p:extLst>
      <p:ext uri="{BB962C8B-B14F-4D97-AF65-F5344CB8AC3E}">
        <p14:creationId xmlns:p14="http://schemas.microsoft.com/office/powerpoint/2010/main" val="3444324684"/>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Accessible_PPT_Cengage.potx" id="{8657E95E-D601-4622-93AD-E122BF442589}" vid="{BBF71559-ED4F-42B5-98FD-480A317797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SP_x0020_Production xmlns="c8ecdccd-e3b0-4392-94c4-49d90f16d1d5">false</SP_x0020_Production>
    <SP_x0020_Content_x0020_Authoring_x002f_Dev xmlns="c8ecdccd-e3b0-4392-94c4-49d90f16d1d5">false</SP_x0020_Content_x0020_Authoring_x002f_Dev>
    <Topic xmlns="c8ecdccd-e3b0-4392-94c4-49d90f16d1d5" xsi:nil="true"/>
    <Copy xmlns="c8ecdccd-e3b0-4392-94c4-49d90f16d1d5">false</Copy>
    <MasterLocation_x0028_ifCopy_x003d_Yes_x0029_ xmlns="c8ecdccd-e3b0-4392-94c4-49d90f16d1d5">n/a</MasterLocation_x0028_ifCopy_x003d_Yes_x0029_>
    <SP_x0020_E2E xmlns="c8ecdccd-e3b0-4392-94c4-49d90f16d1d5">false</SP_x0020_E2E>
    <SP_x0020_Reprints xmlns="c8ecdccd-e3b0-4392-94c4-49d90f16d1d5">false</SP_x0020_Reprints>
    <Owner xmlns="c8ecdccd-e3b0-4392-94c4-49d90f16d1d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17" ma:contentTypeDescription="Create a new document." ma:contentTypeScope="" ma:versionID="1509112acb85345c498d35619a469977">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31d0bfd67836266bd688e01f3e4ede36" ns2:_="" ns3:_="">
    <xsd:import namespace="c8ecdccd-e3b0-4392-94c4-49d90f16d1d5"/>
    <xsd:import namespace="cc1e726a-7c3b-4654-9122-87de3e28a51c"/>
    <xsd:element name="properties">
      <xsd:complexType>
        <xsd:sequence>
          <xsd:element name="documentManagement">
            <xsd:complexType>
              <xsd:all>
                <xsd:element ref="ns2:MediaServiceMetadata" minOccurs="0"/>
                <xsd:element ref="ns2:MediaServiceFastMetadata" minOccurs="0"/>
                <xsd:element ref="ns2:MediaServiceAutoTags" minOccurs="0"/>
                <xsd:element ref="ns2:SP_x0020_Production" minOccurs="0"/>
                <xsd:element ref="ns2:SP_x0020_Content_x0020_Authoring_x002f_Dev" minOccurs="0"/>
                <xsd:element ref="ns2:SP_x0020_Reprints" minOccurs="0"/>
                <xsd:element ref="ns2:SP_x0020_E2E" minOccurs="0"/>
                <xsd:element ref="ns2:Topic" minOccurs="0"/>
                <xsd:element ref="ns3:SharedWithUsers" minOccurs="0"/>
                <xsd:element ref="ns3:SharedWithDetails" minOccurs="0"/>
                <xsd:element ref="ns2:MediaServiceAutoKeyPoints" minOccurs="0"/>
                <xsd:element ref="ns2:MediaServiceKeyPoints" minOccurs="0"/>
                <xsd:element ref="ns2:MediaServiceDateTaken" minOccurs="0"/>
                <xsd:element ref="ns2:Owner" minOccurs="0"/>
                <xsd:element ref="ns2:Copy" minOccurs="0"/>
                <xsd:element ref="ns2:MasterLocation_x0028_ifCopy_x003d_Yes_x002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SP_x0020_Production" ma:index="11" nillable="true" ma:displayName="SP Production" ma:default="0" ma:internalName="SP_x0020_Production">
      <xsd:simpleType>
        <xsd:restriction base="dms:Boolean"/>
      </xsd:simpleType>
    </xsd:element>
    <xsd:element name="SP_x0020_Content_x0020_Authoring_x002f_Dev" ma:index="12" nillable="true" ma:displayName="SP Content Authoring/Dev" ma:default="0" ma:internalName="SP_x0020_Content_x0020_Authoring_x002f_Dev">
      <xsd:simpleType>
        <xsd:restriction base="dms:Boolean"/>
      </xsd:simpleType>
    </xsd:element>
    <xsd:element name="SP_x0020_Reprints" ma:index="13" nillable="true" ma:displayName="SP Reprints" ma:default="0" ma:internalName="SP_x0020_Reprints">
      <xsd:simpleType>
        <xsd:restriction base="dms:Boolean"/>
      </xsd:simpleType>
    </xsd:element>
    <xsd:element name="SP_x0020_E2E" ma:index="14" nillable="true" ma:displayName="SP E2E" ma:default="0" ma:internalName="SP_x0020_E2E">
      <xsd:simpleType>
        <xsd:restriction base="dms:Boolean"/>
      </xsd:simpleType>
    </xsd:element>
    <xsd:element name="Topic" ma:index="15" nillable="true" ma:displayName="Topic" ma:format="Dropdown" ma:internalName="Topic">
      <xsd:simpleType>
        <xsd:restriction base="dms:Choice">
          <xsd:enumeration value="Accessibility"/>
          <xsd:enumeration value="Archiving"/>
          <xsd:enumeration value="CenDoc"/>
          <xsd:enumeration value="Files to Printer"/>
          <xsd:enumeration value="Invoicing"/>
          <xsd:enumeration value="Partner Programs"/>
          <xsd:enumeration value="Project Management"/>
          <xsd:enumeration value="Other"/>
          <xsd:enumeration value="Unassigned"/>
          <xsd:enumeration value="Source Document Only"/>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Owner" ma:index="21" nillable="true" ma:displayName="Owner" ma:format="Dropdown" ma:internalName="Owner">
      <xsd:simpleType>
        <xsd:restriction base="dms:Choice">
          <xsd:enumeration value="Content Creation"/>
          <xsd:enumeration value="Creative Studio"/>
          <xsd:enumeration value="Digital Production"/>
          <xsd:enumeration value="Finance"/>
          <xsd:enumeration value="Strategic Sourcing"/>
        </xsd:restriction>
      </xsd:simpleType>
    </xsd:element>
    <xsd:element name="Copy" ma:index="22" nillable="true" ma:displayName="Copy " ma:default="0" ma:description="This is a VIP copy of a master document that is posted/available internally" ma:format="Dropdown" ma:internalName="Copy">
      <xsd:simpleType>
        <xsd:restriction base="dms:Boolean"/>
      </xsd:simpleType>
    </xsd:element>
    <xsd:element name="MasterLocation_x0028_ifCopy_x003d_Yes_x0029_" ma:index="23" nillable="true" ma:displayName="Master Location (if Copy = Yes)" ma:default="n/a" ma:description="Site/document library where master version is maintained" ma:format="Dropdown" ma:internalName="MasterLocation_x0028_ifCopy_x003d_Yes_x0029_">
      <xsd:simpleType>
        <xsd:restriction base="dms:Choice">
          <xsd:enumeration value="Catalyst / Finance"/>
          <xsd:enumeration value="Content Creation"/>
          <xsd:enumeration value="GPMOT"/>
          <xsd:enumeration value="Strategic Sourcing"/>
          <xsd:enumeration value="n/a"/>
        </xsd:restriction>
      </xsd:simple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http://www.w3.org/XML/1998/namespace"/>
    <ds:schemaRef ds:uri="cc1e726a-7c3b-4654-9122-87de3e28a51c"/>
    <ds:schemaRef ds:uri="http://purl.org/dc/terms/"/>
    <ds:schemaRef ds:uri="http://purl.org/dc/elements/1.1/"/>
    <ds:schemaRef ds:uri="c8ecdccd-e3b0-4392-94c4-49d90f16d1d5"/>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A3A390ED-B1FF-457F-A10E-E676158D20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Accessible_PPT_Template_Cengage</Template>
  <TotalTime>497</TotalTime>
  <Words>2681</Words>
  <Application>Microsoft Office PowerPoint</Application>
  <PresentationFormat>Widescreen</PresentationFormat>
  <Paragraphs>329</Paragraphs>
  <Slides>49</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60" baseType="lpstr">
      <vt:lpstr>Arial</vt:lpstr>
      <vt:lpstr>Arial</vt:lpstr>
      <vt:lpstr>Calibri</vt:lpstr>
      <vt:lpstr>Helvetica</vt:lpstr>
      <vt:lpstr>Open Sans</vt:lpstr>
      <vt:lpstr>Summer Font</vt:lpstr>
      <vt:lpstr>Times</vt:lpstr>
      <vt:lpstr>Times New Roman</vt:lpstr>
      <vt:lpstr>Wingdings</vt:lpstr>
      <vt:lpstr>Office Theme</vt:lpstr>
      <vt:lpstr>Equation</vt:lpstr>
      <vt:lpstr>Statistics: A Tool For Social Research</vt:lpstr>
      <vt:lpstr> Hypothesis Testing I: The One-Sample Case </vt:lpstr>
      <vt:lpstr>Learning Objectives</vt:lpstr>
      <vt:lpstr>Chapter Outline</vt:lpstr>
      <vt:lpstr>In This Presentation</vt:lpstr>
      <vt:lpstr>Significant Differences</vt:lpstr>
      <vt:lpstr>Example (1 of 10)</vt:lpstr>
      <vt:lpstr>Example (2 of 10)</vt:lpstr>
      <vt:lpstr>Example (3 of 10)</vt:lpstr>
      <vt:lpstr>Example (4 of 10)</vt:lpstr>
      <vt:lpstr>Hypotheses</vt:lpstr>
      <vt:lpstr>Test the Explanations  (1 of 3)</vt:lpstr>
      <vt:lpstr>Test the Explanations (2 of 3)  </vt:lpstr>
      <vt:lpstr>Test the Explanations (3 of 3)   </vt:lpstr>
      <vt:lpstr>Basic Logic </vt:lpstr>
      <vt:lpstr>Example (5 of 10)</vt:lpstr>
      <vt:lpstr>Example (6 of 10)</vt:lpstr>
      <vt:lpstr>Example (7 of 10) </vt:lpstr>
      <vt:lpstr>Example (8 of 10) </vt:lpstr>
      <vt:lpstr>Example (9 of 10) </vt:lpstr>
      <vt:lpstr>Example (10 of 10) </vt:lpstr>
      <vt:lpstr>The Five-Step Model</vt:lpstr>
      <vt:lpstr>The Five-Step Model: Example </vt:lpstr>
      <vt:lpstr>Step 1: Make Assumptions and Meet Test Requirements (1 of 2)</vt:lpstr>
      <vt:lpstr>Step 2: State the Null Hypothesis (1 of 2)</vt:lpstr>
      <vt:lpstr>Step 3: Select Sampling Distribution and Establish the Critical Region (1 of 2)</vt:lpstr>
      <vt:lpstr>Step 4: Compute the Test Statistic (1 of 2)</vt:lpstr>
      <vt:lpstr>Step 5: Make a Decision and Interpret  Results  (1 of 2)</vt:lpstr>
      <vt:lpstr>The Five Step Model: Summary (1 of 2)</vt:lpstr>
      <vt:lpstr>The Five Step Model: Summary (2 of 2)</vt:lpstr>
      <vt:lpstr>Crucial Choices in Five-Step Model</vt:lpstr>
      <vt:lpstr>Choosing a One or Two-Tailed Test (1 of 5)</vt:lpstr>
      <vt:lpstr>Choosing a One or Two-Tailed Test (2 of 5) </vt:lpstr>
      <vt:lpstr>Choosing a One or Two-Tailed Test (3 of 5) </vt:lpstr>
      <vt:lpstr>Choosing a One or Two-Tailed Test (4 of 5) </vt:lpstr>
      <vt:lpstr>Choosing a One or Two-Tailed Test (5 of 5) </vt:lpstr>
      <vt:lpstr>Selecting an Alpha Level</vt:lpstr>
      <vt:lpstr>Type I and Type II Errors</vt:lpstr>
      <vt:lpstr>The Student’s t Distribution (1 of 2)</vt:lpstr>
      <vt:lpstr>The Student’s t Distribution (2 of 2)</vt:lpstr>
      <vt:lpstr>The Student’s t Distribution</vt:lpstr>
      <vt:lpstr>Student’s t: Using Appendix B</vt:lpstr>
      <vt:lpstr>The Five-Step Model: Proportions (1 of 2) </vt:lpstr>
      <vt:lpstr>The Five-Step Model: Proportions (2 of 2) </vt:lpstr>
      <vt:lpstr>Step 1: Make Assumptions and Meet Test Requirements (2 of 2)</vt:lpstr>
      <vt:lpstr>Step 2: State the Null Hypothesis (2 of 2)</vt:lpstr>
      <vt:lpstr>Step 3: Select Sampling Distribution and Establish the Critical Region (2 of 2)</vt:lpstr>
      <vt:lpstr>Step 4: Compute the Test Statistic (2 of 2)</vt:lpstr>
      <vt:lpstr>Step 5: Make a Decision and Interpret  Results (2 of 2)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Kimberley Grove</dc:creator>
  <cp:lastModifiedBy>Pete, Elizabeth</cp:lastModifiedBy>
  <cp:revision>93</cp:revision>
  <cp:lastPrinted>2016-10-03T15:29:39Z</cp:lastPrinted>
  <dcterms:created xsi:type="dcterms:W3CDTF">2019-11-14T21:20:16Z</dcterms:created>
  <dcterms:modified xsi:type="dcterms:W3CDTF">2021-01-20T17:23:02Z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_SourceUrl">
    <vt:lpwstr/>
  </property>
  <property fmtid="{D5CDD505-2E9C-101B-9397-08002B2CF9AE}" pid="13" name="_SharedFileIndex">
    <vt:lpwstr/>
  </property>
</Properties>
</file>